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79"/>
  </p:notes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harset="1" panose="02000000000000000000"/>
      <p:regular r:id="rId12"/>
    </p:embeddedFont>
    <p:embeddedFont>
      <p:font typeface="Roboto Bold" charset="1" panose="02000000000000000000"/>
      <p:regular r:id="rId13"/>
    </p:embeddedFont>
    <p:embeddedFont>
      <p:font typeface="Roboto Italics" charset="1" panose="02000000000000000000"/>
      <p:regular r:id="rId14"/>
    </p:embeddedFont>
    <p:embeddedFont>
      <p:font typeface="Roboto Bold Italics" charset="1" panose="02000000000000000000"/>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Arial" charset="1" panose="020B0502020202020204"/>
      <p:regular r:id="rId18"/>
    </p:embeddedFont>
    <p:embeddedFont>
      <p:font typeface="Arial Bold" charset="1" panose="020B0802020202020204"/>
      <p:regular r:id="rId19"/>
    </p:embeddedFont>
    <p:embeddedFont>
      <p:font typeface="Arial Italics" charset="1" panose="020B0502020202090204"/>
      <p:regular r:id="rId20"/>
    </p:embeddedFont>
    <p:embeddedFont>
      <p:font typeface="Arial Bold Italics" charset="1" panose="020B0802020202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Aileron" charset="1" panose="00000500000000000000"/>
      <p:regular r:id="rId28"/>
    </p:embeddedFont>
    <p:embeddedFont>
      <p:font typeface="Aileron Bold" charset="1" panose="00000800000000000000"/>
      <p:regular r:id="rId29"/>
    </p:embeddedFont>
    <p:embeddedFont>
      <p:font typeface="Aileron Italics" charset="1" panose="00000500000000000000"/>
      <p:regular r:id="rId30"/>
    </p:embeddedFont>
    <p:embeddedFont>
      <p:font typeface="Aileron Bold Italics" charset="1" panose="00000800000000000000"/>
      <p:regular r:id="rId31"/>
    </p:embeddedFont>
    <p:embeddedFont>
      <p:font typeface="Aileron Thin" charset="1" panose="00000300000000000000"/>
      <p:regular r:id="rId32"/>
    </p:embeddedFont>
    <p:embeddedFont>
      <p:font typeface="Aileron Thin Italics" charset="1" panose="00000300000000000000"/>
      <p:regular r:id="rId33"/>
    </p:embeddedFont>
    <p:embeddedFont>
      <p:font typeface="Aileron Light" charset="1" panose="00000400000000000000"/>
      <p:regular r:id="rId34"/>
    </p:embeddedFont>
    <p:embeddedFont>
      <p:font typeface="Aileron Light Italics" charset="1" panose="00000400000000000000"/>
      <p:regular r:id="rId35"/>
    </p:embeddedFont>
    <p:embeddedFont>
      <p:font typeface="Aileron Ultra-Bold" charset="1" panose="00000A00000000000000"/>
      <p:regular r:id="rId36"/>
    </p:embeddedFont>
    <p:embeddedFont>
      <p:font typeface="Aileron Ultra-Bold Italics" charset="1" panose="00000A00000000000000"/>
      <p:regular r:id="rId37"/>
    </p:embeddedFont>
    <p:embeddedFont>
      <p:font typeface="Aileron Heavy" charset="1" panose="00000A00000000000000"/>
      <p:regular r:id="rId38"/>
    </p:embeddedFont>
    <p:embeddedFont>
      <p:font typeface="Aileron Heavy Italics" charset="1" panose="00000A00000000000000"/>
      <p:regular r:id="rId39"/>
    </p:embeddedFont>
    <p:embeddedFont>
      <p:font typeface="Montserrat" charset="1" panose="00000500000000000000"/>
      <p:regular r:id="rId40"/>
    </p:embeddedFont>
    <p:embeddedFont>
      <p:font typeface="Montserrat Bold" charset="1" panose="00000800000000000000"/>
      <p:regular r:id="rId41"/>
    </p:embeddedFont>
    <p:embeddedFont>
      <p:font typeface="Montserrat Italics" charset="1" panose="00000500000000000000"/>
      <p:regular r:id="rId42"/>
    </p:embeddedFont>
    <p:embeddedFont>
      <p:font typeface="Montserrat Bold Italics" charset="1" panose="00000800000000000000"/>
      <p:regular r:id="rId43"/>
    </p:embeddedFont>
    <p:embeddedFont>
      <p:font typeface="Montserrat Thin" charset="1" panose="00000300000000000000"/>
      <p:regular r:id="rId44"/>
    </p:embeddedFont>
    <p:embeddedFont>
      <p:font typeface="Montserrat Thin Italics" charset="1" panose="00000300000000000000"/>
      <p:regular r:id="rId45"/>
    </p:embeddedFont>
    <p:embeddedFont>
      <p:font typeface="Montserrat Extra-Light" charset="1" panose="00000300000000000000"/>
      <p:regular r:id="rId46"/>
    </p:embeddedFont>
    <p:embeddedFont>
      <p:font typeface="Montserrat Extra-Light Italics" charset="1" panose="00000300000000000000"/>
      <p:regular r:id="rId47"/>
    </p:embeddedFont>
    <p:embeddedFont>
      <p:font typeface="Montserrat Light" charset="1" panose="00000400000000000000"/>
      <p:regular r:id="rId48"/>
    </p:embeddedFont>
    <p:embeddedFont>
      <p:font typeface="Montserrat Light Italics" charset="1" panose="00000400000000000000"/>
      <p:regular r:id="rId49"/>
    </p:embeddedFont>
    <p:embeddedFont>
      <p:font typeface="Montserrat Medium" charset="1" panose="00000600000000000000"/>
      <p:regular r:id="rId50"/>
    </p:embeddedFont>
    <p:embeddedFont>
      <p:font typeface="Montserrat Medium Italics" charset="1" panose="00000600000000000000"/>
      <p:regular r:id="rId51"/>
    </p:embeddedFont>
    <p:embeddedFont>
      <p:font typeface="Montserrat Semi-Bold" charset="1" panose="00000700000000000000"/>
      <p:regular r:id="rId52"/>
    </p:embeddedFont>
    <p:embeddedFont>
      <p:font typeface="Montserrat Semi-Bold Italics" charset="1" panose="00000700000000000000"/>
      <p:regular r:id="rId53"/>
    </p:embeddedFont>
    <p:embeddedFont>
      <p:font typeface="Montserrat Ultra-Bold" charset="1" panose="00000900000000000000"/>
      <p:regular r:id="rId54"/>
    </p:embeddedFont>
    <p:embeddedFont>
      <p:font typeface="Montserrat Ultra-Bold Italics" charset="1" panose="00000900000000000000"/>
      <p:regular r:id="rId55"/>
    </p:embeddedFont>
    <p:embeddedFont>
      <p:font typeface="Montserrat Heavy" charset="1" panose="00000A00000000000000"/>
      <p:regular r:id="rId56"/>
    </p:embeddedFont>
    <p:embeddedFont>
      <p:font typeface="Montserrat Heavy Italics" charset="1" panose="00000A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notesMasters/notesMaster1.xml" Type="http://schemas.openxmlformats.org/officeDocument/2006/relationships/notesMaster"/><Relationship Id="rId8" Target="fonts/font8.fntdata" Type="http://schemas.openxmlformats.org/officeDocument/2006/relationships/font"/><Relationship Id="rId80" Target="theme/theme2.xml" Type="http://schemas.openxmlformats.org/officeDocument/2006/relationships/theme"/><Relationship Id="rId81" Target="notesSlides/notesSlide1.xml" Type="http://schemas.openxmlformats.org/officeDocument/2006/relationships/notesSlide"/><Relationship Id="rId82" Target="notesSlides/notesSlide2.xml" Type="http://schemas.openxmlformats.org/officeDocument/2006/relationships/notesSlide"/><Relationship Id="rId83" Target="notesSlides/notesSlide3.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[morning/afternoon/evening], everyone! I'm Waris, and today I'm here to shed light on a critical issue that demands our attention — the current state of waste management. Did you know that the 3 Rs — Reduce, Reuse, Recycle — are informally practiced, with weak regulatory frameworks hindering effective waste management? By 2025, waste generation in India may reach 0.7kg/person/day, and food waste already contributes over 60% in households. These numbers paint a concerning picture, demanding urgent solutions.</a:t>
            </a:r>
          </a:p>
          <a:p>
            <a:r>
              <a:rPr lang="en-US"/>
              <a:t/>
            </a:r>
          </a:p>
          <a:p>
            <a:r>
              <a:rPr lang="en-US"/>
              <a:t>"Now, let me introduce our innovative solution — a smart dustbin designed to revolutionize waste segregation. This dual-compartment dustbin, equipped with automated sensors, can distinguish between biodegradable and non-biodegradable waste. In real-time, it provides essential data on usage, weight, and fullness, optimizing waste collection planning. Our project aligns seamlessly with the need for efficient waste management, addressing the challenges posed by weak regulations and the informal practice of the 3 Rs. By automating waste separation, we reduce health hazards for waste workers, improve recycling and reuse, and contribute to smart city initiatives.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[morning/afternoon/evening], everyone! I'm Waris, and today I'm here to shed light on a critical issue that demands our attention — the current state of waste management. Did you know that the 3 Rs — Reduce, Reuse, Recycle — are informally practiced, with weak regulatory frameworks hindering effective waste management? By 2025, waste generation in India may reach 0.7kg/person/day, and food waste already contributes over 60% in households. These numbers paint a concerning picture, demanding urgent solutions.</a:t>
            </a:r>
          </a:p>
          <a:p>
            <a:r>
              <a:rPr lang="en-US"/>
              <a:t/>
            </a:r>
          </a:p>
          <a:p>
            <a:r>
              <a:rPr lang="en-US"/>
              <a:t>"Now, let me introduce our innovative solution — a smart dustbin designed to revolutionize waste segregation. This dual-compartment dustbin, equipped with automated sensors, can distinguish between biodegradable and non-biodegradable waste. In real-time, it provides essential data on usage, weight, and fullness, optimizing waste collection planning. Our project aligns seamlessly with the need for efficient waste management, addressing the challenges posed by weak regulations and the informal practice of the 3 Rs. By automating waste separation, we reduce health hazards for waste workers, improve recycling and reuse, and contribute to smart city initiatives.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read the slide then,</a:t>
            </a:r>
          </a:p>
          <a:p>
            <a:r>
              <a:rPr lang="en-US"/>
              <a:t/>
            </a:r>
          </a:p>
          <a:p>
            <a:r>
              <a:rPr lang="en-US"/>
              <a:t>In short, our project offers more than just a solution; it's a step towards a cleaner, healthier future. As we grapple with increasing waste generation, our smart dustbin introduces efficiency, data-driven planning, and a significant contribution to environmental well-being. Now, I invite [name of next member] to continue the presentation forward.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www.researchgate.net/publication/341878744_Waste_Separation_Smart_Dustbin" TargetMode="External" Type="http://schemas.openxmlformats.org/officeDocument/2006/relationships/hyperlink"/></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00213" y="6718147"/>
            <a:ext cx="1428913" cy="3928284"/>
          </a:xfrm>
          <a:custGeom>
            <a:avLst/>
            <a:gdLst/>
            <a:ahLst/>
            <a:cxnLst/>
            <a:rect r="r" b="b" t="t" l="l"/>
            <a:pathLst>
              <a:path h="3928284" w="1428913">
                <a:moveTo>
                  <a:pt x="0" y="0"/>
                </a:moveTo>
                <a:lnTo>
                  <a:pt x="1428913" y="0"/>
                </a:lnTo>
                <a:lnTo>
                  <a:pt x="1428913" y="3928284"/>
                </a:lnTo>
                <a:lnTo>
                  <a:pt x="0" y="3928284"/>
                </a:lnTo>
                <a:lnTo>
                  <a:pt x="0" y="0"/>
                </a:lnTo>
                <a:close/>
              </a:path>
            </a:pathLst>
          </a:custGeom>
          <a:blipFill>
            <a:blip r:embed="rId3"/>
            <a:stretch>
              <a:fillRect l="0" t="0" r="0" b="0"/>
            </a:stretch>
          </a:blipFill>
        </p:spPr>
      </p:sp>
      <p:sp>
        <p:nvSpPr>
          <p:cNvPr name="Freeform 4" id="4"/>
          <p:cNvSpPr/>
          <p:nvPr/>
        </p:nvSpPr>
        <p:spPr>
          <a:xfrm flipH="false" flipV="false" rot="0">
            <a:off x="16957304" y="6588354"/>
            <a:ext cx="2271236" cy="4187871"/>
          </a:xfrm>
          <a:custGeom>
            <a:avLst/>
            <a:gdLst/>
            <a:ahLst/>
            <a:cxnLst/>
            <a:rect r="r" b="b" t="t" l="l"/>
            <a:pathLst>
              <a:path h="4187871" w="2271236">
                <a:moveTo>
                  <a:pt x="0" y="0"/>
                </a:moveTo>
                <a:lnTo>
                  <a:pt x="2271235" y="0"/>
                </a:lnTo>
                <a:lnTo>
                  <a:pt x="2271235" y="4187871"/>
                </a:lnTo>
                <a:lnTo>
                  <a:pt x="0" y="4187871"/>
                </a:lnTo>
                <a:lnTo>
                  <a:pt x="0" y="0"/>
                </a:lnTo>
                <a:close/>
              </a:path>
            </a:pathLst>
          </a:custGeom>
          <a:blipFill>
            <a:blip r:embed="rId4"/>
            <a:stretch>
              <a:fillRect l="0" t="0" r="0" b="0"/>
            </a:stretch>
          </a:blipFill>
        </p:spPr>
      </p:sp>
      <p:sp>
        <p:nvSpPr>
          <p:cNvPr name="Freeform 5" id="5"/>
          <p:cNvSpPr/>
          <p:nvPr/>
        </p:nvSpPr>
        <p:spPr>
          <a:xfrm flipH="false" flipV="false" rot="0">
            <a:off x="14121525" y="-2443294"/>
            <a:ext cx="5341962" cy="4998186"/>
          </a:xfrm>
          <a:custGeom>
            <a:avLst/>
            <a:gdLst/>
            <a:ahLst/>
            <a:cxnLst/>
            <a:rect r="r" b="b" t="t" l="l"/>
            <a:pathLst>
              <a:path h="4998186" w="5341962">
                <a:moveTo>
                  <a:pt x="0" y="0"/>
                </a:moveTo>
                <a:lnTo>
                  <a:pt x="5341961" y="0"/>
                </a:lnTo>
                <a:lnTo>
                  <a:pt x="5341961" y="4998186"/>
                </a:lnTo>
                <a:lnTo>
                  <a:pt x="0" y="4998186"/>
                </a:lnTo>
                <a:lnTo>
                  <a:pt x="0" y="0"/>
                </a:lnTo>
                <a:close/>
              </a:path>
            </a:pathLst>
          </a:custGeom>
          <a:blipFill>
            <a:blip r:embed="rId5"/>
            <a:stretch>
              <a:fillRect l="0" t="0" r="0" b="-15234"/>
            </a:stretch>
          </a:blipFill>
        </p:spPr>
      </p:sp>
      <p:sp>
        <p:nvSpPr>
          <p:cNvPr name="Freeform 6" id="6"/>
          <p:cNvSpPr/>
          <p:nvPr/>
        </p:nvSpPr>
        <p:spPr>
          <a:xfrm flipH="false" flipV="false" rot="0">
            <a:off x="17132161" y="3010404"/>
            <a:ext cx="2849395" cy="3276493"/>
          </a:xfrm>
          <a:custGeom>
            <a:avLst/>
            <a:gdLst/>
            <a:ahLst/>
            <a:cxnLst/>
            <a:rect r="r" b="b" t="t" l="l"/>
            <a:pathLst>
              <a:path h="3276493" w="2849395">
                <a:moveTo>
                  <a:pt x="0" y="0"/>
                </a:moveTo>
                <a:lnTo>
                  <a:pt x="2849395" y="0"/>
                </a:lnTo>
                <a:lnTo>
                  <a:pt x="2849395" y="3276493"/>
                </a:lnTo>
                <a:lnTo>
                  <a:pt x="0" y="3276493"/>
                </a:lnTo>
                <a:lnTo>
                  <a:pt x="0" y="0"/>
                </a:lnTo>
                <a:close/>
              </a:path>
            </a:pathLst>
          </a:custGeom>
          <a:blipFill>
            <a:blip r:embed="rId6"/>
            <a:stretch>
              <a:fillRect l="0" t="0" r="0" b="0"/>
            </a:stretch>
          </a:blipFill>
        </p:spPr>
      </p:sp>
      <p:sp>
        <p:nvSpPr>
          <p:cNvPr name="Freeform 7" id="7"/>
          <p:cNvSpPr/>
          <p:nvPr/>
        </p:nvSpPr>
        <p:spPr>
          <a:xfrm flipH="false" flipV="false" rot="0">
            <a:off x="-1424783" y="-1376524"/>
            <a:ext cx="3478053" cy="3347626"/>
          </a:xfrm>
          <a:custGeom>
            <a:avLst/>
            <a:gdLst/>
            <a:ahLst/>
            <a:cxnLst/>
            <a:rect r="r" b="b" t="t" l="l"/>
            <a:pathLst>
              <a:path h="3347626" w="3478053">
                <a:moveTo>
                  <a:pt x="0" y="0"/>
                </a:moveTo>
                <a:lnTo>
                  <a:pt x="3478053" y="0"/>
                </a:lnTo>
                <a:lnTo>
                  <a:pt x="3478053" y="3347626"/>
                </a:lnTo>
                <a:lnTo>
                  <a:pt x="0" y="3347626"/>
                </a:lnTo>
                <a:lnTo>
                  <a:pt x="0" y="0"/>
                </a:lnTo>
                <a:close/>
              </a:path>
            </a:pathLst>
          </a:custGeom>
          <a:blipFill>
            <a:blip r:embed="rId7"/>
            <a:stretch>
              <a:fillRect l="0" t="0" r="0" b="0"/>
            </a:stretch>
          </a:blipFill>
        </p:spPr>
      </p:sp>
      <p:grpSp>
        <p:nvGrpSpPr>
          <p:cNvPr name="Group 8" id="8"/>
          <p:cNvGrpSpPr/>
          <p:nvPr/>
        </p:nvGrpSpPr>
        <p:grpSpPr>
          <a:xfrm rot="0">
            <a:off x="3417735" y="4960879"/>
            <a:ext cx="10411692" cy="1024253"/>
            <a:chOff x="0" y="0"/>
            <a:chExt cx="2742174" cy="269762"/>
          </a:xfrm>
        </p:grpSpPr>
        <p:sp>
          <p:nvSpPr>
            <p:cNvPr name="Freeform 9" id="9"/>
            <p:cNvSpPr/>
            <p:nvPr/>
          </p:nvSpPr>
          <p:spPr>
            <a:xfrm flipH="false" flipV="false" rot="0">
              <a:off x="0" y="0"/>
              <a:ext cx="2742174" cy="269762"/>
            </a:xfrm>
            <a:custGeom>
              <a:avLst/>
              <a:gdLst/>
              <a:ahLst/>
              <a:cxnLst/>
              <a:rect r="r" b="b" t="t" l="l"/>
              <a:pathLst>
                <a:path h="269762" w="2742174">
                  <a:moveTo>
                    <a:pt x="0" y="0"/>
                  </a:moveTo>
                  <a:lnTo>
                    <a:pt x="2742174" y="0"/>
                  </a:lnTo>
                  <a:lnTo>
                    <a:pt x="2742174" y="269762"/>
                  </a:lnTo>
                  <a:lnTo>
                    <a:pt x="0" y="269762"/>
                  </a:lnTo>
                  <a:close/>
                </a:path>
              </a:pathLst>
            </a:custGeom>
            <a:solidFill>
              <a:srgbClr val="EAC04F"/>
            </a:solidFill>
          </p:spPr>
        </p:sp>
        <p:sp>
          <p:nvSpPr>
            <p:cNvPr name="TextBox 10" id="10"/>
            <p:cNvSpPr txBox="true"/>
            <p:nvPr/>
          </p:nvSpPr>
          <p:spPr>
            <a:xfrm>
              <a:off x="0" y="-38100"/>
              <a:ext cx="2742174" cy="30786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53535" y="2554892"/>
            <a:ext cx="2307069" cy="3369054"/>
          </a:xfrm>
          <a:custGeom>
            <a:avLst/>
            <a:gdLst/>
            <a:ahLst/>
            <a:cxnLst/>
            <a:rect r="r" b="b" t="t" l="l"/>
            <a:pathLst>
              <a:path h="3369054" w="2307069">
                <a:moveTo>
                  <a:pt x="0" y="0"/>
                </a:moveTo>
                <a:lnTo>
                  <a:pt x="2307070" y="0"/>
                </a:lnTo>
                <a:lnTo>
                  <a:pt x="2307070" y="3369053"/>
                </a:lnTo>
                <a:lnTo>
                  <a:pt x="0" y="3369053"/>
                </a:lnTo>
                <a:lnTo>
                  <a:pt x="0" y="0"/>
                </a:lnTo>
                <a:close/>
              </a:path>
            </a:pathLst>
          </a:custGeom>
          <a:blipFill>
            <a:blip r:embed="rId8"/>
            <a:stretch>
              <a:fillRect l="0" t="0" r="0" b="0"/>
            </a:stretch>
          </a:blipFill>
        </p:spPr>
      </p:sp>
      <p:sp>
        <p:nvSpPr>
          <p:cNvPr name="Freeform 12" id="12"/>
          <p:cNvSpPr/>
          <p:nvPr/>
        </p:nvSpPr>
        <p:spPr>
          <a:xfrm flipH="false" flipV="false" rot="0">
            <a:off x="15350650" y="159787"/>
            <a:ext cx="2938398" cy="1190051"/>
          </a:xfrm>
          <a:custGeom>
            <a:avLst/>
            <a:gdLst/>
            <a:ahLst/>
            <a:cxnLst/>
            <a:rect r="r" b="b" t="t" l="l"/>
            <a:pathLst>
              <a:path h="1190051" w="2938398">
                <a:moveTo>
                  <a:pt x="0" y="0"/>
                </a:moveTo>
                <a:lnTo>
                  <a:pt x="2938398" y="0"/>
                </a:lnTo>
                <a:lnTo>
                  <a:pt x="2938398" y="1190051"/>
                </a:lnTo>
                <a:lnTo>
                  <a:pt x="0" y="1190051"/>
                </a:lnTo>
                <a:lnTo>
                  <a:pt x="0" y="0"/>
                </a:lnTo>
                <a:close/>
              </a:path>
            </a:pathLst>
          </a:custGeom>
          <a:blipFill>
            <a:blip r:embed="rId9"/>
            <a:stretch>
              <a:fillRect l="0" t="0" r="0" b="0"/>
            </a:stretch>
          </a:blipFill>
        </p:spPr>
      </p:sp>
      <p:sp>
        <p:nvSpPr>
          <p:cNvPr name="TextBox 13" id="13"/>
          <p:cNvSpPr txBox="true"/>
          <p:nvPr/>
        </p:nvSpPr>
        <p:spPr>
          <a:xfrm rot="0">
            <a:off x="2841202" y="2068094"/>
            <a:ext cx="11280323" cy="1941770"/>
          </a:xfrm>
          <a:prstGeom prst="rect">
            <a:avLst/>
          </a:prstGeom>
        </p:spPr>
        <p:txBody>
          <a:bodyPr anchor="t" rtlCol="false" tIns="0" lIns="0" bIns="0" rIns="0">
            <a:spAutoFit/>
          </a:bodyPr>
          <a:lstStyle/>
          <a:p>
            <a:pPr algn="ctr">
              <a:lnSpc>
                <a:spcPts val="5031"/>
              </a:lnSpc>
            </a:pPr>
            <a:r>
              <a:rPr lang="en-US" sz="4746" spc="-270">
                <a:solidFill>
                  <a:srgbClr val="607942"/>
                </a:solidFill>
                <a:latin typeface="Roboto"/>
              </a:rPr>
              <a:t>SMART ECOSORT: WASTE SEGREGATION SYSTEM FOR EFFICIENT WASTE MANAGEMENT</a:t>
            </a:r>
          </a:p>
        </p:txBody>
      </p:sp>
      <p:sp>
        <p:nvSpPr>
          <p:cNvPr name="TextBox 14" id="14"/>
          <p:cNvSpPr txBox="true"/>
          <p:nvPr/>
        </p:nvSpPr>
        <p:spPr>
          <a:xfrm rot="0">
            <a:off x="2912484" y="5098480"/>
            <a:ext cx="11209041" cy="730635"/>
          </a:xfrm>
          <a:prstGeom prst="rect">
            <a:avLst/>
          </a:prstGeom>
        </p:spPr>
        <p:txBody>
          <a:bodyPr anchor="t" rtlCol="false" tIns="0" lIns="0" bIns="0" rIns="0">
            <a:spAutoFit/>
          </a:bodyPr>
          <a:lstStyle/>
          <a:p>
            <a:pPr algn="ctr">
              <a:lnSpc>
                <a:spcPts val="5512"/>
              </a:lnSpc>
              <a:spcBef>
                <a:spcPct val="0"/>
              </a:spcBef>
            </a:pPr>
            <a:r>
              <a:rPr lang="en-US" sz="5200" spc="-296">
                <a:solidFill>
                  <a:srgbClr val="607942"/>
                </a:solidFill>
                <a:latin typeface="Roboto"/>
              </a:rPr>
              <a:t>SORT SMARTER, NOT HARDER </a:t>
            </a:r>
          </a:p>
        </p:txBody>
      </p:sp>
      <p:sp>
        <p:nvSpPr>
          <p:cNvPr name="TextBox 15" id="15"/>
          <p:cNvSpPr txBox="true"/>
          <p:nvPr/>
        </p:nvSpPr>
        <p:spPr>
          <a:xfrm rot="0">
            <a:off x="9616994" y="9706610"/>
            <a:ext cx="229791"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a:t>
            </a:r>
          </a:p>
        </p:txBody>
      </p:sp>
      <p:sp>
        <p:nvSpPr>
          <p:cNvPr name="TextBox 16" id="16"/>
          <p:cNvSpPr txBox="true"/>
          <p:nvPr/>
        </p:nvSpPr>
        <p:spPr>
          <a:xfrm rot="0">
            <a:off x="4202506" y="7801338"/>
            <a:ext cx="7752636" cy="1845015"/>
          </a:xfrm>
          <a:prstGeom prst="rect">
            <a:avLst/>
          </a:prstGeom>
        </p:spPr>
        <p:txBody>
          <a:bodyPr anchor="t" rtlCol="false" tIns="0" lIns="0" bIns="0" rIns="0">
            <a:spAutoFit/>
          </a:bodyPr>
          <a:lstStyle/>
          <a:p>
            <a:pPr algn="just">
              <a:lnSpc>
                <a:spcPts val="4881"/>
              </a:lnSpc>
            </a:pPr>
            <a:r>
              <a:rPr lang="en-US" sz="3486" spc="-73">
                <a:solidFill>
                  <a:srgbClr val="514335"/>
                </a:solidFill>
                <a:latin typeface="Roboto Bold"/>
              </a:rPr>
              <a:t>SUPERVISOR :  DR. ADARSH PATEL</a:t>
            </a:r>
          </a:p>
          <a:p>
            <a:pPr algn="just">
              <a:lnSpc>
                <a:spcPts val="4881"/>
              </a:lnSpc>
            </a:pPr>
            <a:r>
              <a:rPr lang="en-US" sz="3486" spc="-73">
                <a:solidFill>
                  <a:srgbClr val="514335"/>
                </a:solidFill>
                <a:latin typeface="Roboto Bold"/>
              </a:rPr>
              <a:t>REVIEWER :       DR. ABHAY VIDYARTHI,  </a:t>
            </a:r>
          </a:p>
          <a:p>
            <a:pPr algn="just">
              <a:lnSpc>
                <a:spcPts val="4881"/>
              </a:lnSpc>
            </a:pPr>
            <a:r>
              <a:rPr lang="en-US" sz="3486" spc="-73">
                <a:solidFill>
                  <a:srgbClr val="514335"/>
                </a:solidFill>
                <a:latin typeface="Roboto Bold"/>
              </a:rPr>
              <a:t>                              </a:t>
            </a:r>
            <a:r>
              <a:rPr lang="en-US" sz="3486" spc="-73">
                <a:solidFill>
                  <a:srgbClr val="514335"/>
                </a:solidFill>
                <a:latin typeface="Roboto Bold"/>
              </a:rPr>
              <a:t>DR. ANKUR JAIN</a:t>
            </a:r>
          </a:p>
        </p:txBody>
      </p:sp>
      <p:sp>
        <p:nvSpPr>
          <p:cNvPr name="TextBox 17" id="17"/>
          <p:cNvSpPr txBox="true"/>
          <p:nvPr/>
        </p:nvSpPr>
        <p:spPr>
          <a:xfrm rot="0">
            <a:off x="7446871" y="6623307"/>
            <a:ext cx="2140267" cy="534955"/>
          </a:xfrm>
          <a:prstGeom prst="rect">
            <a:avLst/>
          </a:prstGeom>
        </p:spPr>
        <p:txBody>
          <a:bodyPr anchor="t" rtlCol="false" tIns="0" lIns="0" bIns="0" rIns="0">
            <a:spAutoFit/>
          </a:bodyPr>
          <a:lstStyle/>
          <a:p>
            <a:pPr algn="ctr">
              <a:lnSpc>
                <a:spcPts val="4067"/>
              </a:lnSpc>
              <a:spcBef>
                <a:spcPct val="0"/>
              </a:spcBef>
            </a:pPr>
            <a:r>
              <a:rPr lang="en-US" sz="3837" spc="-218">
                <a:solidFill>
                  <a:srgbClr val="514335"/>
                </a:solidFill>
                <a:latin typeface="Roboto Bold"/>
              </a:rPr>
              <a:t>GROUP-81</a:t>
            </a:r>
          </a:p>
        </p:txBody>
      </p:sp>
      <p:sp>
        <p:nvSpPr>
          <p:cNvPr name="TextBox 18" id="18"/>
          <p:cNvSpPr txBox="true"/>
          <p:nvPr/>
        </p:nvSpPr>
        <p:spPr>
          <a:xfrm rot="0">
            <a:off x="4496841" y="394168"/>
            <a:ext cx="8499991" cy="785662"/>
          </a:xfrm>
          <a:prstGeom prst="rect">
            <a:avLst/>
          </a:prstGeom>
        </p:spPr>
        <p:txBody>
          <a:bodyPr anchor="t" rtlCol="false" tIns="0" lIns="0" bIns="0" rIns="0">
            <a:spAutoFit/>
          </a:bodyPr>
          <a:lstStyle/>
          <a:p>
            <a:pPr algn="ctr">
              <a:lnSpc>
                <a:spcPts val="5953"/>
              </a:lnSpc>
              <a:spcBef>
                <a:spcPct val="0"/>
              </a:spcBef>
            </a:pPr>
            <a:r>
              <a:rPr lang="en-US" sz="5616" spc="-320">
                <a:solidFill>
                  <a:srgbClr val="146233"/>
                </a:solidFill>
                <a:latin typeface="Roboto Bold"/>
              </a:rPr>
              <a:t>EPICS PROJECT : REVIEW - 2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455321" y="1831219"/>
            <a:ext cx="17377358" cy="8727386"/>
            <a:chOff x="0" y="0"/>
            <a:chExt cx="4576753" cy="2298571"/>
          </a:xfrm>
        </p:grpSpPr>
        <p:sp>
          <p:nvSpPr>
            <p:cNvPr name="Freeform 4" id="4"/>
            <p:cNvSpPr/>
            <p:nvPr/>
          </p:nvSpPr>
          <p:spPr>
            <a:xfrm flipH="false" flipV="false" rot="0">
              <a:off x="0" y="0"/>
              <a:ext cx="4576753" cy="2298571"/>
            </a:xfrm>
            <a:custGeom>
              <a:avLst/>
              <a:gdLst/>
              <a:ahLst/>
              <a:cxnLst/>
              <a:rect r="r" b="b" t="t" l="l"/>
              <a:pathLst>
                <a:path h="2298571" w="4576753">
                  <a:moveTo>
                    <a:pt x="22721" y="0"/>
                  </a:moveTo>
                  <a:lnTo>
                    <a:pt x="4554031" y="0"/>
                  </a:lnTo>
                  <a:cubicBezTo>
                    <a:pt x="4560057" y="0"/>
                    <a:pt x="4565837" y="2394"/>
                    <a:pt x="4570098" y="6655"/>
                  </a:cubicBezTo>
                  <a:cubicBezTo>
                    <a:pt x="4574359" y="10916"/>
                    <a:pt x="4576753" y="16695"/>
                    <a:pt x="4576753" y="22721"/>
                  </a:cubicBezTo>
                  <a:lnTo>
                    <a:pt x="4576753" y="2275849"/>
                  </a:lnTo>
                  <a:cubicBezTo>
                    <a:pt x="4576753" y="2281876"/>
                    <a:pt x="4574359" y="2287655"/>
                    <a:pt x="4570098" y="2291916"/>
                  </a:cubicBezTo>
                  <a:cubicBezTo>
                    <a:pt x="4565837" y="2296177"/>
                    <a:pt x="4560057" y="2298571"/>
                    <a:pt x="4554031" y="2298571"/>
                  </a:cubicBezTo>
                  <a:lnTo>
                    <a:pt x="22721" y="2298571"/>
                  </a:lnTo>
                  <a:cubicBezTo>
                    <a:pt x="16695" y="2298571"/>
                    <a:pt x="10916" y="2296177"/>
                    <a:pt x="6655" y="2291916"/>
                  </a:cubicBezTo>
                  <a:cubicBezTo>
                    <a:pt x="2394" y="2287655"/>
                    <a:pt x="0" y="2281876"/>
                    <a:pt x="0" y="2275849"/>
                  </a:cubicBezTo>
                  <a:lnTo>
                    <a:pt x="0" y="22721"/>
                  </a:lnTo>
                  <a:cubicBezTo>
                    <a:pt x="0" y="16695"/>
                    <a:pt x="2394" y="10916"/>
                    <a:pt x="6655" y="6655"/>
                  </a:cubicBezTo>
                  <a:cubicBezTo>
                    <a:pt x="10916" y="2394"/>
                    <a:pt x="16695" y="0"/>
                    <a:pt x="22721" y="0"/>
                  </a:cubicBezTo>
                  <a:close/>
                </a:path>
              </a:pathLst>
            </a:custGeom>
            <a:solidFill>
              <a:srgbClr val="FFFFFF"/>
            </a:solidFill>
          </p:spPr>
        </p:sp>
        <p:sp>
          <p:nvSpPr>
            <p:cNvPr name="TextBox 5" id="5"/>
            <p:cNvSpPr txBox="true"/>
            <p:nvPr/>
          </p:nvSpPr>
          <p:spPr>
            <a:xfrm>
              <a:off x="0" y="19050"/>
              <a:ext cx="4576753" cy="2279521"/>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3618710" y="2930497"/>
            <a:ext cx="3541891" cy="6528831"/>
          </a:xfrm>
          <a:custGeom>
            <a:avLst/>
            <a:gdLst/>
            <a:ahLst/>
            <a:cxnLst/>
            <a:rect r="r" b="b" t="t" l="l"/>
            <a:pathLst>
              <a:path h="6528831" w="3541891">
                <a:moveTo>
                  <a:pt x="0" y="0"/>
                </a:moveTo>
                <a:lnTo>
                  <a:pt x="3541891" y="0"/>
                </a:lnTo>
                <a:lnTo>
                  <a:pt x="3541891" y="6528831"/>
                </a:lnTo>
                <a:lnTo>
                  <a:pt x="0" y="6528831"/>
                </a:lnTo>
                <a:lnTo>
                  <a:pt x="0" y="0"/>
                </a:lnTo>
                <a:close/>
              </a:path>
            </a:pathLst>
          </a:custGeom>
          <a:blipFill>
            <a:blip r:embed="rId3"/>
            <a:stretch>
              <a:fillRect l="0" t="0" r="0" b="0"/>
            </a:stretch>
          </a:blipFill>
        </p:spPr>
      </p:sp>
      <p:sp>
        <p:nvSpPr>
          <p:cNvPr name="TextBox 7" id="7"/>
          <p:cNvSpPr txBox="true"/>
          <p:nvPr/>
        </p:nvSpPr>
        <p:spPr>
          <a:xfrm rot="0">
            <a:off x="1028700" y="3649597"/>
            <a:ext cx="10905614" cy="4547253"/>
          </a:xfrm>
          <a:prstGeom prst="rect">
            <a:avLst/>
          </a:prstGeom>
        </p:spPr>
        <p:txBody>
          <a:bodyPr anchor="t" rtlCol="false" tIns="0" lIns="0" bIns="0" rIns="0">
            <a:spAutoFit/>
          </a:bodyPr>
          <a:lstStyle/>
          <a:p>
            <a:pPr algn="just">
              <a:lnSpc>
                <a:spcPts val="4514"/>
              </a:lnSpc>
            </a:pPr>
            <a:r>
              <a:rPr lang="en-US" sz="3224">
                <a:solidFill>
                  <a:srgbClr val="317F54"/>
                </a:solidFill>
                <a:latin typeface="Montserrat Bold"/>
              </a:rPr>
              <a:t>Waste Segregator : </a:t>
            </a:r>
          </a:p>
          <a:p>
            <a:pPr algn="just">
              <a:lnSpc>
                <a:spcPts val="4514"/>
              </a:lnSpc>
            </a:pPr>
          </a:p>
          <a:p>
            <a:pPr algn="just" marL="696129" indent="-348064" lvl="1">
              <a:lnSpc>
                <a:spcPts val="4514"/>
              </a:lnSpc>
              <a:buFont typeface="Arial"/>
              <a:buChar char="•"/>
            </a:pPr>
            <a:r>
              <a:rPr lang="en-US" sz="3224">
                <a:solidFill>
                  <a:srgbClr val="317F54"/>
                </a:solidFill>
                <a:latin typeface="Montserrat Bold"/>
              </a:rPr>
              <a:t>Creating a waste segregator.</a:t>
            </a:r>
          </a:p>
          <a:p>
            <a:pPr algn="just" marL="696129" indent="-348064" lvl="1">
              <a:lnSpc>
                <a:spcPts val="4514"/>
              </a:lnSpc>
              <a:buFont typeface="Arial"/>
              <a:buChar char="•"/>
            </a:pPr>
            <a:r>
              <a:rPr lang="en-US" sz="3224">
                <a:solidFill>
                  <a:srgbClr val="317F54"/>
                </a:solidFill>
                <a:latin typeface="Montserrat Bold"/>
              </a:rPr>
              <a:t>Utilizing ML and Raspberry Pi.</a:t>
            </a:r>
          </a:p>
          <a:p>
            <a:pPr algn="just" marL="696129" indent="-348064" lvl="1">
              <a:lnSpc>
                <a:spcPts val="4514"/>
              </a:lnSpc>
              <a:buFont typeface="Arial"/>
              <a:buChar char="•"/>
            </a:pPr>
            <a:r>
              <a:rPr lang="en-US" sz="3224">
                <a:solidFill>
                  <a:srgbClr val="317F54"/>
                </a:solidFill>
                <a:latin typeface="Montserrat Bold"/>
              </a:rPr>
              <a:t>Garbage will segregate automatically based on its properties such as, Biodegradable and Non-Biodegradable.</a:t>
            </a:r>
          </a:p>
          <a:p>
            <a:pPr algn="just">
              <a:lnSpc>
                <a:spcPts val="4514"/>
              </a:lnSpc>
              <a:spcBef>
                <a:spcPct val="0"/>
              </a:spcBef>
            </a:pPr>
          </a:p>
        </p:txBody>
      </p:sp>
      <p:sp>
        <p:nvSpPr>
          <p:cNvPr name="TextBox 8" id="8"/>
          <p:cNvSpPr txBox="true"/>
          <p:nvPr/>
        </p:nvSpPr>
        <p:spPr>
          <a:xfrm rot="0">
            <a:off x="4411102" y="361292"/>
            <a:ext cx="9465797" cy="1113790"/>
          </a:xfrm>
          <a:prstGeom prst="rect">
            <a:avLst/>
          </a:prstGeom>
        </p:spPr>
        <p:txBody>
          <a:bodyPr anchor="t" rtlCol="false" tIns="0" lIns="0" bIns="0" rIns="0">
            <a:spAutoFit/>
          </a:bodyPr>
          <a:lstStyle/>
          <a:p>
            <a:pPr>
              <a:lnSpc>
                <a:spcPts val="8480"/>
              </a:lnSpc>
            </a:pPr>
            <a:r>
              <a:rPr lang="en-US" sz="8000" spc="-456">
                <a:solidFill>
                  <a:srgbClr val="317F54"/>
                </a:solidFill>
                <a:latin typeface="Roboto Bold"/>
              </a:rPr>
              <a:t>PROPOSED SOLUTION</a:t>
            </a:r>
          </a:p>
        </p:txBody>
      </p:sp>
      <p:sp>
        <p:nvSpPr>
          <p:cNvPr name="TextBox 9" id="9"/>
          <p:cNvSpPr txBox="true"/>
          <p:nvPr/>
        </p:nvSpPr>
        <p:spPr>
          <a:xfrm rot="0">
            <a:off x="9601456" y="9706610"/>
            <a:ext cx="260866"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234724" y="1941248"/>
            <a:ext cx="17797690" cy="8727386"/>
            <a:chOff x="0" y="0"/>
            <a:chExt cx="4687457" cy="2298571"/>
          </a:xfrm>
        </p:grpSpPr>
        <p:sp>
          <p:nvSpPr>
            <p:cNvPr name="Freeform 4" id="4"/>
            <p:cNvSpPr/>
            <p:nvPr/>
          </p:nvSpPr>
          <p:spPr>
            <a:xfrm flipH="false" flipV="false" rot="0">
              <a:off x="0" y="0"/>
              <a:ext cx="4687457" cy="2298571"/>
            </a:xfrm>
            <a:custGeom>
              <a:avLst/>
              <a:gdLst/>
              <a:ahLst/>
              <a:cxnLst/>
              <a:rect r="r" b="b" t="t" l="l"/>
              <a:pathLst>
                <a:path h="2298571" w="4687457">
                  <a:moveTo>
                    <a:pt x="22185" y="0"/>
                  </a:moveTo>
                  <a:lnTo>
                    <a:pt x="4665273" y="0"/>
                  </a:lnTo>
                  <a:cubicBezTo>
                    <a:pt x="4671156" y="0"/>
                    <a:pt x="4676799" y="2337"/>
                    <a:pt x="4680960" y="6498"/>
                  </a:cubicBezTo>
                  <a:cubicBezTo>
                    <a:pt x="4685120" y="10658"/>
                    <a:pt x="4687457" y="16301"/>
                    <a:pt x="4687457" y="22185"/>
                  </a:cubicBezTo>
                  <a:lnTo>
                    <a:pt x="4687457" y="2276386"/>
                  </a:lnTo>
                  <a:cubicBezTo>
                    <a:pt x="4687457" y="2282270"/>
                    <a:pt x="4685120" y="2287913"/>
                    <a:pt x="4680960" y="2292073"/>
                  </a:cubicBezTo>
                  <a:cubicBezTo>
                    <a:pt x="4676799" y="2296234"/>
                    <a:pt x="4671156" y="2298571"/>
                    <a:pt x="4665273" y="2298571"/>
                  </a:cubicBezTo>
                  <a:lnTo>
                    <a:pt x="22185" y="2298571"/>
                  </a:lnTo>
                  <a:cubicBezTo>
                    <a:pt x="16301" y="2298571"/>
                    <a:pt x="10658" y="2296234"/>
                    <a:pt x="6498" y="2292073"/>
                  </a:cubicBezTo>
                  <a:cubicBezTo>
                    <a:pt x="2337" y="2287913"/>
                    <a:pt x="0" y="2282270"/>
                    <a:pt x="0" y="2276386"/>
                  </a:cubicBezTo>
                  <a:lnTo>
                    <a:pt x="0" y="22185"/>
                  </a:lnTo>
                  <a:cubicBezTo>
                    <a:pt x="0" y="16301"/>
                    <a:pt x="2337" y="10658"/>
                    <a:pt x="6498" y="6498"/>
                  </a:cubicBezTo>
                  <a:cubicBezTo>
                    <a:pt x="10658" y="2337"/>
                    <a:pt x="16301" y="0"/>
                    <a:pt x="22185" y="0"/>
                  </a:cubicBezTo>
                  <a:close/>
                </a:path>
              </a:pathLst>
            </a:custGeom>
            <a:solidFill>
              <a:srgbClr val="FFFFFF"/>
            </a:solidFill>
          </p:spPr>
        </p:sp>
        <p:sp>
          <p:nvSpPr>
            <p:cNvPr name="TextBox 5" id="5"/>
            <p:cNvSpPr txBox="true"/>
            <p:nvPr/>
          </p:nvSpPr>
          <p:spPr>
            <a:xfrm>
              <a:off x="0" y="19050"/>
              <a:ext cx="4687457" cy="2279521"/>
            </a:xfrm>
            <a:prstGeom prst="rect">
              <a:avLst/>
            </a:prstGeom>
          </p:spPr>
          <p:txBody>
            <a:bodyPr anchor="ctr" rtlCol="false" tIns="50800" lIns="50800" bIns="50800" rIns="50800"/>
            <a:lstStyle/>
            <a:p>
              <a:pPr algn="ctr">
                <a:lnSpc>
                  <a:spcPts val="1874"/>
                </a:lnSpc>
              </a:pPr>
            </a:p>
          </p:txBody>
        </p:sp>
      </p:grpSp>
      <p:grpSp>
        <p:nvGrpSpPr>
          <p:cNvPr name="Group 6" id="6"/>
          <p:cNvGrpSpPr/>
          <p:nvPr/>
        </p:nvGrpSpPr>
        <p:grpSpPr>
          <a:xfrm rot="0">
            <a:off x="724448" y="2587418"/>
            <a:ext cx="4560416" cy="5112165"/>
            <a:chOff x="0" y="0"/>
            <a:chExt cx="1113930" cy="1248701"/>
          </a:xfrm>
        </p:grpSpPr>
        <p:sp>
          <p:nvSpPr>
            <p:cNvPr name="Freeform 7" id="7"/>
            <p:cNvSpPr/>
            <p:nvPr/>
          </p:nvSpPr>
          <p:spPr>
            <a:xfrm flipH="false" flipV="false" rot="0">
              <a:off x="0" y="0"/>
              <a:ext cx="1113930" cy="1248701"/>
            </a:xfrm>
            <a:custGeom>
              <a:avLst/>
              <a:gdLst/>
              <a:ahLst/>
              <a:cxnLst/>
              <a:rect r="r" b="b" t="t" l="l"/>
              <a:pathLst>
                <a:path h="1248701" w="1113930">
                  <a:moveTo>
                    <a:pt x="30557" y="0"/>
                  </a:moveTo>
                  <a:lnTo>
                    <a:pt x="1083373" y="0"/>
                  </a:lnTo>
                  <a:cubicBezTo>
                    <a:pt x="1100249" y="0"/>
                    <a:pt x="1113930" y="13681"/>
                    <a:pt x="1113930" y="30557"/>
                  </a:cubicBezTo>
                  <a:lnTo>
                    <a:pt x="1113930" y="1218143"/>
                  </a:lnTo>
                  <a:cubicBezTo>
                    <a:pt x="1113930" y="1235020"/>
                    <a:pt x="1100249" y="1248701"/>
                    <a:pt x="1083373" y="1248701"/>
                  </a:cubicBezTo>
                  <a:lnTo>
                    <a:pt x="30557" y="1248701"/>
                  </a:lnTo>
                  <a:cubicBezTo>
                    <a:pt x="22453" y="1248701"/>
                    <a:pt x="14681" y="1245481"/>
                    <a:pt x="8950" y="1239751"/>
                  </a:cubicBezTo>
                  <a:cubicBezTo>
                    <a:pt x="3219" y="1234020"/>
                    <a:pt x="0" y="1226248"/>
                    <a:pt x="0" y="1218143"/>
                  </a:cubicBezTo>
                  <a:lnTo>
                    <a:pt x="0" y="30557"/>
                  </a:lnTo>
                  <a:cubicBezTo>
                    <a:pt x="0" y="22453"/>
                    <a:pt x="3219" y="14681"/>
                    <a:pt x="8950" y="8950"/>
                  </a:cubicBezTo>
                  <a:cubicBezTo>
                    <a:pt x="14681" y="3219"/>
                    <a:pt x="22453" y="0"/>
                    <a:pt x="30557" y="0"/>
                  </a:cubicBezTo>
                  <a:close/>
                </a:path>
              </a:pathLst>
            </a:custGeom>
            <a:solidFill>
              <a:srgbClr val="EAC04F"/>
            </a:solidFill>
          </p:spPr>
        </p:sp>
        <p:sp>
          <p:nvSpPr>
            <p:cNvPr name="TextBox 8" id="8"/>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grpSp>
        <p:nvGrpSpPr>
          <p:cNvPr name="Group 9" id="9"/>
          <p:cNvGrpSpPr/>
          <p:nvPr/>
        </p:nvGrpSpPr>
        <p:grpSpPr>
          <a:xfrm rot="0">
            <a:off x="6853420" y="2587418"/>
            <a:ext cx="4560416" cy="5112165"/>
            <a:chOff x="0" y="0"/>
            <a:chExt cx="1113930" cy="1248701"/>
          </a:xfrm>
        </p:grpSpPr>
        <p:sp>
          <p:nvSpPr>
            <p:cNvPr name="Freeform 10" id="10"/>
            <p:cNvSpPr/>
            <p:nvPr/>
          </p:nvSpPr>
          <p:spPr>
            <a:xfrm flipH="false" flipV="false" rot="0">
              <a:off x="0" y="0"/>
              <a:ext cx="1113930" cy="1248701"/>
            </a:xfrm>
            <a:custGeom>
              <a:avLst/>
              <a:gdLst/>
              <a:ahLst/>
              <a:cxnLst/>
              <a:rect r="r" b="b" t="t" l="l"/>
              <a:pathLst>
                <a:path h="1248701" w="1113930">
                  <a:moveTo>
                    <a:pt x="30557" y="0"/>
                  </a:moveTo>
                  <a:lnTo>
                    <a:pt x="1083373" y="0"/>
                  </a:lnTo>
                  <a:cubicBezTo>
                    <a:pt x="1100249" y="0"/>
                    <a:pt x="1113930" y="13681"/>
                    <a:pt x="1113930" y="30557"/>
                  </a:cubicBezTo>
                  <a:lnTo>
                    <a:pt x="1113930" y="1218143"/>
                  </a:lnTo>
                  <a:cubicBezTo>
                    <a:pt x="1113930" y="1235020"/>
                    <a:pt x="1100249" y="1248701"/>
                    <a:pt x="1083373" y="1248701"/>
                  </a:cubicBezTo>
                  <a:lnTo>
                    <a:pt x="30557" y="1248701"/>
                  </a:lnTo>
                  <a:cubicBezTo>
                    <a:pt x="22453" y="1248701"/>
                    <a:pt x="14681" y="1245481"/>
                    <a:pt x="8950" y="1239751"/>
                  </a:cubicBezTo>
                  <a:cubicBezTo>
                    <a:pt x="3219" y="1234020"/>
                    <a:pt x="0" y="1226248"/>
                    <a:pt x="0" y="1218143"/>
                  </a:cubicBezTo>
                  <a:lnTo>
                    <a:pt x="0" y="30557"/>
                  </a:lnTo>
                  <a:cubicBezTo>
                    <a:pt x="0" y="22453"/>
                    <a:pt x="3219" y="14681"/>
                    <a:pt x="8950" y="8950"/>
                  </a:cubicBezTo>
                  <a:cubicBezTo>
                    <a:pt x="14681" y="3219"/>
                    <a:pt x="22453" y="0"/>
                    <a:pt x="30557" y="0"/>
                  </a:cubicBezTo>
                  <a:close/>
                </a:path>
              </a:pathLst>
            </a:custGeom>
            <a:solidFill>
              <a:srgbClr val="97B87D"/>
            </a:solidFill>
          </p:spPr>
        </p:sp>
        <p:sp>
          <p:nvSpPr>
            <p:cNvPr name="TextBox 11" id="11"/>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grpSp>
        <p:nvGrpSpPr>
          <p:cNvPr name="Group 12" id="12"/>
          <p:cNvGrpSpPr/>
          <p:nvPr/>
        </p:nvGrpSpPr>
        <p:grpSpPr>
          <a:xfrm rot="0">
            <a:off x="13007580" y="2587418"/>
            <a:ext cx="4560416" cy="5112165"/>
            <a:chOff x="0" y="0"/>
            <a:chExt cx="1113930" cy="1248701"/>
          </a:xfrm>
        </p:grpSpPr>
        <p:sp>
          <p:nvSpPr>
            <p:cNvPr name="Freeform 13" id="13"/>
            <p:cNvSpPr/>
            <p:nvPr/>
          </p:nvSpPr>
          <p:spPr>
            <a:xfrm flipH="false" flipV="false" rot="0">
              <a:off x="0" y="0"/>
              <a:ext cx="1113930" cy="1248701"/>
            </a:xfrm>
            <a:custGeom>
              <a:avLst/>
              <a:gdLst/>
              <a:ahLst/>
              <a:cxnLst/>
              <a:rect r="r" b="b" t="t" l="l"/>
              <a:pathLst>
                <a:path h="1248701" w="1113930">
                  <a:moveTo>
                    <a:pt x="30557" y="0"/>
                  </a:moveTo>
                  <a:lnTo>
                    <a:pt x="1083373" y="0"/>
                  </a:lnTo>
                  <a:cubicBezTo>
                    <a:pt x="1100249" y="0"/>
                    <a:pt x="1113930" y="13681"/>
                    <a:pt x="1113930" y="30557"/>
                  </a:cubicBezTo>
                  <a:lnTo>
                    <a:pt x="1113930" y="1218143"/>
                  </a:lnTo>
                  <a:cubicBezTo>
                    <a:pt x="1113930" y="1235020"/>
                    <a:pt x="1100249" y="1248701"/>
                    <a:pt x="1083373" y="1248701"/>
                  </a:cubicBezTo>
                  <a:lnTo>
                    <a:pt x="30557" y="1248701"/>
                  </a:lnTo>
                  <a:cubicBezTo>
                    <a:pt x="22453" y="1248701"/>
                    <a:pt x="14681" y="1245481"/>
                    <a:pt x="8950" y="1239751"/>
                  </a:cubicBezTo>
                  <a:cubicBezTo>
                    <a:pt x="3219" y="1234020"/>
                    <a:pt x="0" y="1226248"/>
                    <a:pt x="0" y="1218143"/>
                  </a:cubicBezTo>
                  <a:lnTo>
                    <a:pt x="0" y="30557"/>
                  </a:lnTo>
                  <a:cubicBezTo>
                    <a:pt x="0" y="22453"/>
                    <a:pt x="3219" y="14681"/>
                    <a:pt x="8950" y="8950"/>
                  </a:cubicBezTo>
                  <a:cubicBezTo>
                    <a:pt x="14681" y="3219"/>
                    <a:pt x="22453" y="0"/>
                    <a:pt x="30557" y="0"/>
                  </a:cubicBezTo>
                  <a:close/>
                </a:path>
              </a:pathLst>
            </a:custGeom>
            <a:solidFill>
              <a:srgbClr val="94BACD"/>
            </a:solidFill>
          </p:spPr>
        </p:sp>
        <p:sp>
          <p:nvSpPr>
            <p:cNvPr name="TextBox 14" id="14"/>
            <p:cNvSpPr txBox="true"/>
            <p:nvPr/>
          </p:nvSpPr>
          <p:spPr>
            <a:xfrm>
              <a:off x="0" y="9525"/>
              <a:ext cx="1113930" cy="1239176"/>
            </a:xfrm>
            <a:prstGeom prst="rect">
              <a:avLst/>
            </a:prstGeom>
          </p:spPr>
          <p:txBody>
            <a:bodyPr anchor="ctr" rtlCol="false" tIns="50800" lIns="50800" bIns="50800" rIns="50800"/>
            <a:lstStyle/>
            <a:p>
              <a:pPr algn="ctr">
                <a:lnSpc>
                  <a:spcPts val="2898"/>
                </a:lnSpc>
              </a:pPr>
            </a:p>
          </p:txBody>
        </p:sp>
      </p:grpSp>
      <p:sp>
        <p:nvSpPr>
          <p:cNvPr name="AutoShape 15" id="15"/>
          <p:cNvSpPr/>
          <p:nvPr/>
        </p:nvSpPr>
        <p:spPr>
          <a:xfrm flipH="true">
            <a:off x="2985606" y="7699582"/>
            <a:ext cx="19050" cy="1369394"/>
          </a:xfrm>
          <a:prstGeom prst="line">
            <a:avLst/>
          </a:prstGeom>
          <a:ln cap="flat" w="38100">
            <a:solidFill>
              <a:srgbClr val="000000"/>
            </a:solidFill>
            <a:prstDash val="solid"/>
            <a:headEnd type="none" len="sm" w="sm"/>
            <a:tailEnd type="arrow" len="sm" w="med"/>
          </a:ln>
        </p:spPr>
      </p:sp>
      <p:sp>
        <p:nvSpPr>
          <p:cNvPr name="AutoShape 16" id="16"/>
          <p:cNvSpPr/>
          <p:nvPr/>
        </p:nvSpPr>
        <p:spPr>
          <a:xfrm flipV="true">
            <a:off x="9133628" y="8870128"/>
            <a:ext cx="6130058" cy="19050"/>
          </a:xfrm>
          <a:prstGeom prst="line">
            <a:avLst/>
          </a:prstGeom>
          <a:ln cap="flat" w="38100">
            <a:solidFill>
              <a:srgbClr val="000000"/>
            </a:solidFill>
            <a:prstDash val="solid"/>
            <a:headEnd type="none" len="sm" w="sm"/>
            <a:tailEnd type="none" len="sm" w="sm"/>
          </a:ln>
        </p:spPr>
      </p:sp>
      <p:sp>
        <p:nvSpPr>
          <p:cNvPr name="AutoShape 17" id="17"/>
          <p:cNvSpPr/>
          <p:nvPr/>
        </p:nvSpPr>
        <p:spPr>
          <a:xfrm flipH="true">
            <a:off x="9133569" y="7699582"/>
            <a:ext cx="59" cy="1151496"/>
          </a:xfrm>
          <a:prstGeom prst="line">
            <a:avLst/>
          </a:prstGeom>
          <a:ln cap="flat" w="38100">
            <a:solidFill>
              <a:srgbClr val="000000"/>
            </a:solidFill>
            <a:prstDash val="solid"/>
            <a:headEnd type="none" len="sm" w="sm"/>
            <a:tailEnd type="none" len="sm" w="sm"/>
          </a:ln>
        </p:spPr>
      </p:sp>
      <p:sp>
        <p:nvSpPr>
          <p:cNvPr name="AutoShape 18" id="18"/>
          <p:cNvSpPr/>
          <p:nvPr/>
        </p:nvSpPr>
        <p:spPr>
          <a:xfrm flipV="true">
            <a:off x="15287788" y="7680362"/>
            <a:ext cx="0" cy="1227866"/>
          </a:xfrm>
          <a:prstGeom prst="line">
            <a:avLst/>
          </a:prstGeom>
          <a:ln cap="flat" w="38100">
            <a:solidFill>
              <a:srgbClr val="000000"/>
            </a:solidFill>
            <a:prstDash val="solid"/>
            <a:headEnd type="none" len="sm" w="sm"/>
            <a:tailEnd type="none" len="sm" w="sm"/>
          </a:ln>
        </p:spPr>
      </p:sp>
      <p:sp>
        <p:nvSpPr>
          <p:cNvPr name="AutoShape 19" id="19"/>
          <p:cNvSpPr/>
          <p:nvPr/>
        </p:nvSpPr>
        <p:spPr>
          <a:xfrm flipH="true">
            <a:off x="12198657" y="8879653"/>
            <a:ext cx="0" cy="378647"/>
          </a:xfrm>
          <a:prstGeom prst="line">
            <a:avLst/>
          </a:prstGeom>
          <a:ln cap="flat" w="38100">
            <a:solidFill>
              <a:srgbClr val="000000"/>
            </a:solidFill>
            <a:prstDash val="solid"/>
            <a:headEnd type="none" len="sm" w="sm"/>
            <a:tailEnd type="arrow" len="sm" w="med"/>
          </a:ln>
        </p:spPr>
      </p:sp>
      <p:sp>
        <p:nvSpPr>
          <p:cNvPr name="TextBox 20" id="20"/>
          <p:cNvSpPr txBox="true"/>
          <p:nvPr/>
        </p:nvSpPr>
        <p:spPr>
          <a:xfrm rot="0">
            <a:off x="2556624" y="417883"/>
            <a:ext cx="13153889" cy="1113790"/>
          </a:xfrm>
          <a:prstGeom prst="rect">
            <a:avLst/>
          </a:prstGeom>
        </p:spPr>
        <p:txBody>
          <a:bodyPr anchor="t" rtlCol="false" tIns="0" lIns="0" bIns="0" rIns="0">
            <a:spAutoFit/>
          </a:bodyPr>
          <a:lstStyle/>
          <a:p>
            <a:pPr algn="ctr">
              <a:lnSpc>
                <a:spcPts val="8480"/>
              </a:lnSpc>
            </a:pPr>
            <a:r>
              <a:rPr lang="en-US" sz="8000" spc="-56">
                <a:solidFill>
                  <a:srgbClr val="317F54"/>
                </a:solidFill>
                <a:latin typeface="Roboto Bold"/>
              </a:rPr>
              <a:t>TYPES OF WASTE</a:t>
            </a:r>
          </a:p>
        </p:txBody>
      </p:sp>
      <p:sp>
        <p:nvSpPr>
          <p:cNvPr name="TextBox 21" id="21"/>
          <p:cNvSpPr txBox="true"/>
          <p:nvPr/>
        </p:nvSpPr>
        <p:spPr>
          <a:xfrm rot="0">
            <a:off x="1559668" y="3092576"/>
            <a:ext cx="2868755" cy="565537"/>
          </a:xfrm>
          <a:prstGeom prst="rect">
            <a:avLst/>
          </a:prstGeom>
        </p:spPr>
        <p:txBody>
          <a:bodyPr anchor="t" rtlCol="false" tIns="0" lIns="0" bIns="0" rIns="0">
            <a:spAutoFit/>
          </a:bodyPr>
          <a:lstStyle/>
          <a:p>
            <a:pPr algn="ctr" marL="0" indent="0" lvl="0">
              <a:lnSpc>
                <a:spcPts val="4528"/>
              </a:lnSpc>
              <a:spcBef>
                <a:spcPct val="0"/>
              </a:spcBef>
            </a:pPr>
            <a:r>
              <a:rPr lang="en-US" sz="3234" spc="103">
                <a:solidFill>
                  <a:srgbClr val="000000"/>
                </a:solidFill>
                <a:latin typeface="Roboto Bold"/>
              </a:rPr>
              <a:t>ORGANIC</a:t>
            </a:r>
          </a:p>
        </p:txBody>
      </p:sp>
      <p:sp>
        <p:nvSpPr>
          <p:cNvPr name="TextBox 22" id="22"/>
          <p:cNvSpPr txBox="true"/>
          <p:nvPr/>
        </p:nvSpPr>
        <p:spPr>
          <a:xfrm rot="0">
            <a:off x="1220645" y="4528891"/>
            <a:ext cx="3546799" cy="1934783"/>
          </a:xfrm>
          <a:prstGeom prst="rect">
            <a:avLst/>
          </a:prstGeom>
        </p:spPr>
        <p:txBody>
          <a:bodyPr anchor="t" rtlCol="false" tIns="0" lIns="0" bIns="0" rIns="0">
            <a:spAutoFit/>
          </a:bodyPr>
          <a:lstStyle/>
          <a:p>
            <a:pPr algn="ctr">
              <a:lnSpc>
                <a:spcPts val="3113"/>
              </a:lnSpc>
            </a:pPr>
            <a:r>
              <a:rPr lang="en-US" sz="2048" spc="65">
                <a:solidFill>
                  <a:srgbClr val="000000"/>
                </a:solidFill>
                <a:latin typeface="Montserrat Medium"/>
              </a:rPr>
              <a:t> This includes food scraps, yard waste, vegetable peels, and other bio-degradable substances.</a:t>
            </a:r>
          </a:p>
        </p:txBody>
      </p:sp>
      <p:sp>
        <p:nvSpPr>
          <p:cNvPr name="TextBox 23" id="23"/>
          <p:cNvSpPr txBox="true"/>
          <p:nvPr/>
        </p:nvSpPr>
        <p:spPr>
          <a:xfrm rot="0">
            <a:off x="7699250" y="3092576"/>
            <a:ext cx="2868755" cy="565537"/>
          </a:xfrm>
          <a:prstGeom prst="rect">
            <a:avLst/>
          </a:prstGeom>
        </p:spPr>
        <p:txBody>
          <a:bodyPr anchor="t" rtlCol="false" tIns="0" lIns="0" bIns="0" rIns="0">
            <a:spAutoFit/>
          </a:bodyPr>
          <a:lstStyle/>
          <a:p>
            <a:pPr algn="ctr" marL="0" indent="0" lvl="0">
              <a:lnSpc>
                <a:spcPts val="4528"/>
              </a:lnSpc>
              <a:spcBef>
                <a:spcPct val="0"/>
              </a:spcBef>
            </a:pPr>
            <a:r>
              <a:rPr lang="en-US" sz="3234" spc="103">
                <a:solidFill>
                  <a:srgbClr val="000000"/>
                </a:solidFill>
                <a:latin typeface="Roboto Bold"/>
              </a:rPr>
              <a:t>RECYCLABLE</a:t>
            </a:r>
          </a:p>
        </p:txBody>
      </p:sp>
      <p:sp>
        <p:nvSpPr>
          <p:cNvPr name="TextBox 24" id="24"/>
          <p:cNvSpPr txBox="true"/>
          <p:nvPr/>
        </p:nvSpPr>
        <p:spPr>
          <a:xfrm rot="0">
            <a:off x="7360228" y="4528891"/>
            <a:ext cx="3546799" cy="1934783"/>
          </a:xfrm>
          <a:prstGeom prst="rect">
            <a:avLst/>
          </a:prstGeom>
        </p:spPr>
        <p:txBody>
          <a:bodyPr anchor="t" rtlCol="false" tIns="0" lIns="0" bIns="0" rIns="0">
            <a:spAutoFit/>
          </a:bodyPr>
          <a:lstStyle/>
          <a:p>
            <a:pPr algn="ctr">
              <a:lnSpc>
                <a:spcPts val="3113"/>
              </a:lnSpc>
            </a:pPr>
            <a:r>
              <a:rPr lang="en-US" sz="2048" spc="65">
                <a:solidFill>
                  <a:srgbClr val="000000"/>
                </a:solidFill>
                <a:latin typeface="Montserrat Medium"/>
              </a:rPr>
              <a:t>This includes plastic, glass, metals, and other materials that can be reprocessed into new products.</a:t>
            </a:r>
          </a:p>
        </p:txBody>
      </p:sp>
      <p:sp>
        <p:nvSpPr>
          <p:cNvPr name="TextBox 25" id="25"/>
          <p:cNvSpPr txBox="true"/>
          <p:nvPr/>
        </p:nvSpPr>
        <p:spPr>
          <a:xfrm rot="0">
            <a:off x="13536874" y="3092576"/>
            <a:ext cx="3501829" cy="565537"/>
          </a:xfrm>
          <a:prstGeom prst="rect">
            <a:avLst/>
          </a:prstGeom>
        </p:spPr>
        <p:txBody>
          <a:bodyPr anchor="t" rtlCol="false" tIns="0" lIns="0" bIns="0" rIns="0">
            <a:spAutoFit/>
          </a:bodyPr>
          <a:lstStyle/>
          <a:p>
            <a:pPr algn="ctr" marL="0" indent="0" lvl="0">
              <a:lnSpc>
                <a:spcPts val="4528"/>
              </a:lnSpc>
              <a:spcBef>
                <a:spcPct val="0"/>
              </a:spcBef>
            </a:pPr>
            <a:r>
              <a:rPr lang="en-US" sz="3234" spc="103">
                <a:solidFill>
                  <a:srgbClr val="000000"/>
                </a:solidFill>
                <a:latin typeface="Roboto Bold"/>
              </a:rPr>
              <a:t>HAZARDOUS</a:t>
            </a:r>
          </a:p>
        </p:txBody>
      </p:sp>
      <p:sp>
        <p:nvSpPr>
          <p:cNvPr name="TextBox 26" id="26"/>
          <p:cNvSpPr txBox="true"/>
          <p:nvPr/>
        </p:nvSpPr>
        <p:spPr>
          <a:xfrm rot="0">
            <a:off x="13499811" y="4528891"/>
            <a:ext cx="3537274" cy="1929766"/>
          </a:xfrm>
          <a:prstGeom prst="rect">
            <a:avLst/>
          </a:prstGeom>
        </p:spPr>
        <p:txBody>
          <a:bodyPr anchor="t" rtlCol="false" tIns="0" lIns="0" bIns="0" rIns="0">
            <a:spAutoFit/>
          </a:bodyPr>
          <a:lstStyle/>
          <a:p>
            <a:pPr algn="ctr">
              <a:lnSpc>
                <a:spcPts val="3105"/>
              </a:lnSpc>
            </a:pPr>
            <a:r>
              <a:rPr lang="en-US" sz="2043" spc="65">
                <a:solidFill>
                  <a:srgbClr val="000000"/>
                </a:solidFill>
                <a:latin typeface="Montserrat Medium"/>
              </a:rPr>
              <a:t> This includes substances like paints, CFL bulbs, electronics, cleaning agents, and others that require special handling. </a:t>
            </a:r>
          </a:p>
        </p:txBody>
      </p:sp>
      <p:sp>
        <p:nvSpPr>
          <p:cNvPr name="TextBox 27" id="27"/>
          <p:cNvSpPr txBox="true"/>
          <p:nvPr/>
        </p:nvSpPr>
        <p:spPr>
          <a:xfrm rot="0">
            <a:off x="1267439" y="9116602"/>
            <a:ext cx="3436335" cy="509023"/>
          </a:xfrm>
          <a:prstGeom prst="rect">
            <a:avLst/>
          </a:prstGeom>
        </p:spPr>
        <p:txBody>
          <a:bodyPr anchor="t" rtlCol="false" tIns="0" lIns="0" bIns="0" rIns="0">
            <a:spAutoFit/>
          </a:bodyPr>
          <a:lstStyle/>
          <a:p>
            <a:pPr algn="ctr">
              <a:lnSpc>
                <a:spcPts val="4012"/>
              </a:lnSpc>
              <a:spcBef>
                <a:spcPct val="0"/>
              </a:spcBef>
            </a:pPr>
            <a:r>
              <a:rPr lang="en-US" sz="3785" spc="-215">
                <a:solidFill>
                  <a:srgbClr val="317F54"/>
                </a:solidFill>
                <a:latin typeface="Roboto Bold"/>
              </a:rPr>
              <a:t>BIODEGRADABLE</a:t>
            </a:r>
          </a:p>
        </p:txBody>
      </p:sp>
      <p:sp>
        <p:nvSpPr>
          <p:cNvPr name="TextBox 28" id="28"/>
          <p:cNvSpPr txBox="true"/>
          <p:nvPr/>
        </p:nvSpPr>
        <p:spPr>
          <a:xfrm rot="0">
            <a:off x="10072281" y="9305925"/>
            <a:ext cx="4647286" cy="512783"/>
          </a:xfrm>
          <a:prstGeom prst="rect">
            <a:avLst/>
          </a:prstGeom>
        </p:spPr>
        <p:txBody>
          <a:bodyPr anchor="t" rtlCol="false" tIns="0" lIns="0" bIns="0" rIns="0">
            <a:spAutoFit/>
          </a:bodyPr>
          <a:lstStyle/>
          <a:p>
            <a:pPr algn="ctr">
              <a:lnSpc>
                <a:spcPts val="4039"/>
              </a:lnSpc>
              <a:spcBef>
                <a:spcPct val="0"/>
              </a:spcBef>
            </a:pPr>
            <a:r>
              <a:rPr lang="en-US" sz="3811" spc="-217">
                <a:solidFill>
                  <a:srgbClr val="317F54"/>
                </a:solidFill>
                <a:latin typeface="Roboto Bold"/>
              </a:rPr>
              <a:t>NON- BIODEGRADABLE</a:t>
            </a:r>
          </a:p>
        </p:txBody>
      </p:sp>
      <p:sp>
        <p:nvSpPr>
          <p:cNvPr name="TextBox 29" id="29"/>
          <p:cNvSpPr txBox="true"/>
          <p:nvPr/>
        </p:nvSpPr>
        <p:spPr>
          <a:xfrm rot="0">
            <a:off x="9625387" y="9706610"/>
            <a:ext cx="21300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7</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E1"/>
        </a:solidFill>
      </p:bgPr>
    </p:bg>
    <p:spTree>
      <p:nvGrpSpPr>
        <p:cNvPr id="1" name=""/>
        <p:cNvGrpSpPr/>
        <p:nvPr/>
      </p:nvGrpSpPr>
      <p:grpSpPr>
        <a:xfrm>
          <a:off x="0" y="0"/>
          <a:ext cx="0" cy="0"/>
          <a:chOff x="0" y="0"/>
          <a:chExt cx="0" cy="0"/>
        </a:xfrm>
      </p:grpSpPr>
      <p:grpSp>
        <p:nvGrpSpPr>
          <p:cNvPr name="Group 2" id="2"/>
          <p:cNvGrpSpPr/>
          <p:nvPr/>
        </p:nvGrpSpPr>
        <p:grpSpPr>
          <a:xfrm rot="0">
            <a:off x="2822449" y="1840638"/>
            <a:ext cx="11713950" cy="8860122"/>
            <a:chOff x="0" y="0"/>
            <a:chExt cx="3085155" cy="2333530"/>
          </a:xfrm>
        </p:grpSpPr>
        <p:sp>
          <p:nvSpPr>
            <p:cNvPr name="Freeform 3" id="3"/>
            <p:cNvSpPr/>
            <p:nvPr/>
          </p:nvSpPr>
          <p:spPr>
            <a:xfrm flipH="false" flipV="false" rot="0">
              <a:off x="0" y="0"/>
              <a:ext cx="3085155" cy="2333530"/>
            </a:xfrm>
            <a:custGeom>
              <a:avLst/>
              <a:gdLst/>
              <a:ahLst/>
              <a:cxnLst/>
              <a:rect r="r" b="b" t="t" l="l"/>
              <a:pathLst>
                <a:path h="2333530" w="3085155">
                  <a:moveTo>
                    <a:pt x="33707" y="0"/>
                  </a:moveTo>
                  <a:lnTo>
                    <a:pt x="3051449" y="0"/>
                  </a:lnTo>
                  <a:cubicBezTo>
                    <a:pt x="3070065" y="0"/>
                    <a:pt x="3085155" y="15091"/>
                    <a:pt x="3085155" y="33707"/>
                  </a:cubicBezTo>
                  <a:lnTo>
                    <a:pt x="3085155" y="2299824"/>
                  </a:lnTo>
                  <a:cubicBezTo>
                    <a:pt x="3085155" y="2318439"/>
                    <a:pt x="3070065" y="2333530"/>
                    <a:pt x="3051449" y="2333530"/>
                  </a:cubicBezTo>
                  <a:lnTo>
                    <a:pt x="33707" y="2333530"/>
                  </a:lnTo>
                  <a:cubicBezTo>
                    <a:pt x="15091" y="2333530"/>
                    <a:pt x="0" y="2318439"/>
                    <a:pt x="0" y="2299824"/>
                  </a:cubicBezTo>
                  <a:lnTo>
                    <a:pt x="0" y="33707"/>
                  </a:lnTo>
                  <a:cubicBezTo>
                    <a:pt x="0" y="15091"/>
                    <a:pt x="15091" y="0"/>
                    <a:pt x="33707" y="0"/>
                  </a:cubicBezTo>
                  <a:close/>
                </a:path>
              </a:pathLst>
            </a:custGeom>
            <a:solidFill>
              <a:srgbClr val="FFFFFF"/>
            </a:solidFill>
          </p:spPr>
        </p:sp>
        <p:sp>
          <p:nvSpPr>
            <p:cNvPr name="TextBox 4" id="4"/>
            <p:cNvSpPr txBox="true"/>
            <p:nvPr/>
          </p:nvSpPr>
          <p:spPr>
            <a:xfrm>
              <a:off x="0" y="19050"/>
              <a:ext cx="3085155" cy="2314480"/>
            </a:xfrm>
            <a:prstGeom prst="rect">
              <a:avLst/>
            </a:prstGeom>
          </p:spPr>
          <p:txBody>
            <a:bodyPr anchor="ctr" rtlCol="false" tIns="50800" lIns="50800" bIns="50800" rIns="50800"/>
            <a:lstStyle/>
            <a:p>
              <a:pPr algn="ctr">
                <a:lnSpc>
                  <a:spcPts val="1874"/>
                </a:lnSpc>
              </a:pPr>
            </a:p>
          </p:txBody>
        </p:sp>
      </p:grpSp>
      <p:sp>
        <p:nvSpPr>
          <p:cNvPr name="Freeform 5" id="5"/>
          <p:cNvSpPr/>
          <p:nvPr/>
        </p:nvSpPr>
        <p:spPr>
          <a:xfrm flipH="false" flipV="false" rot="0">
            <a:off x="3309811" y="2265883"/>
            <a:ext cx="10739225" cy="7764260"/>
          </a:xfrm>
          <a:custGeom>
            <a:avLst/>
            <a:gdLst/>
            <a:ahLst/>
            <a:cxnLst/>
            <a:rect r="r" b="b" t="t" l="l"/>
            <a:pathLst>
              <a:path h="7764260" w="10739225">
                <a:moveTo>
                  <a:pt x="0" y="0"/>
                </a:moveTo>
                <a:lnTo>
                  <a:pt x="10739225" y="0"/>
                </a:lnTo>
                <a:lnTo>
                  <a:pt x="10739225" y="7764259"/>
                </a:lnTo>
                <a:lnTo>
                  <a:pt x="0" y="7764259"/>
                </a:lnTo>
                <a:lnTo>
                  <a:pt x="0" y="0"/>
                </a:lnTo>
                <a:close/>
              </a:path>
            </a:pathLst>
          </a:custGeom>
          <a:blipFill>
            <a:blip r:embed="rId2"/>
            <a:stretch>
              <a:fillRect l="0" t="0" r="0" b="0"/>
            </a:stretch>
          </a:blipFill>
        </p:spPr>
      </p:sp>
      <p:sp>
        <p:nvSpPr>
          <p:cNvPr name="TextBox 6" id="6"/>
          <p:cNvSpPr txBox="true"/>
          <p:nvPr/>
        </p:nvSpPr>
        <p:spPr>
          <a:xfrm rot="0">
            <a:off x="4324981" y="79203"/>
            <a:ext cx="9092280" cy="1319837"/>
          </a:xfrm>
          <a:prstGeom prst="rect">
            <a:avLst/>
          </a:prstGeom>
        </p:spPr>
        <p:txBody>
          <a:bodyPr anchor="t" rtlCol="false" tIns="0" lIns="0" bIns="0" rIns="0">
            <a:spAutoFit/>
          </a:bodyPr>
          <a:lstStyle/>
          <a:p>
            <a:pPr algn="ctr">
              <a:lnSpc>
                <a:spcPts val="10728"/>
              </a:lnSpc>
            </a:pPr>
            <a:r>
              <a:rPr lang="en-US" sz="7662" spc="-30">
                <a:solidFill>
                  <a:srgbClr val="317F54"/>
                </a:solidFill>
                <a:latin typeface="Roboto Bold"/>
              </a:rPr>
              <a:t>FLOW CHART</a:t>
            </a:r>
          </a:p>
        </p:txBody>
      </p:sp>
      <p:sp>
        <p:nvSpPr>
          <p:cNvPr name="TextBox 7" id="7"/>
          <p:cNvSpPr txBox="true"/>
          <p:nvPr/>
        </p:nvSpPr>
        <p:spPr>
          <a:xfrm rot="0">
            <a:off x="9112977" y="5356378"/>
            <a:ext cx="62045" cy="116220"/>
          </a:xfrm>
          <a:prstGeom prst="rect">
            <a:avLst/>
          </a:prstGeom>
        </p:spPr>
        <p:txBody>
          <a:bodyPr anchor="t" rtlCol="false" tIns="0" lIns="0" bIns="0" rIns="0">
            <a:spAutoFit/>
          </a:bodyPr>
          <a:lstStyle/>
          <a:p>
            <a:pPr algn="ctr">
              <a:lnSpc>
                <a:spcPts val="920"/>
              </a:lnSpc>
              <a:spcBef>
                <a:spcPct val="0"/>
              </a:spcBef>
            </a:pPr>
            <a:r>
              <a:rPr lang="en-US" sz="868" spc="-49">
                <a:solidFill>
                  <a:srgbClr val="364378"/>
                </a:solidFill>
                <a:latin typeface="Roboto Bold"/>
              </a:rPr>
              <a:t>T</a:t>
            </a:r>
          </a:p>
        </p:txBody>
      </p:sp>
      <p:sp>
        <p:nvSpPr>
          <p:cNvPr name="TextBox 8" id="8"/>
          <p:cNvSpPr txBox="true"/>
          <p:nvPr/>
        </p:nvSpPr>
        <p:spPr>
          <a:xfrm rot="0">
            <a:off x="17828419" y="9706610"/>
            <a:ext cx="459581"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028700" y="2280679"/>
            <a:ext cx="16427893" cy="8439791"/>
            <a:chOff x="0" y="0"/>
            <a:chExt cx="4326688" cy="2222826"/>
          </a:xfrm>
        </p:grpSpPr>
        <p:sp>
          <p:nvSpPr>
            <p:cNvPr name="Freeform 4" id="4"/>
            <p:cNvSpPr/>
            <p:nvPr/>
          </p:nvSpPr>
          <p:spPr>
            <a:xfrm flipH="false" flipV="false" rot="0">
              <a:off x="0" y="0"/>
              <a:ext cx="4326688" cy="2222826"/>
            </a:xfrm>
            <a:custGeom>
              <a:avLst/>
              <a:gdLst/>
              <a:ahLst/>
              <a:cxnLst/>
              <a:rect r="r" b="b" t="t" l="l"/>
              <a:pathLst>
                <a:path h="2222826" w="4326688">
                  <a:moveTo>
                    <a:pt x="24035" y="0"/>
                  </a:moveTo>
                  <a:lnTo>
                    <a:pt x="4302653" y="0"/>
                  </a:lnTo>
                  <a:cubicBezTo>
                    <a:pt x="4315927" y="0"/>
                    <a:pt x="4326688" y="10761"/>
                    <a:pt x="4326688" y="24035"/>
                  </a:cubicBezTo>
                  <a:lnTo>
                    <a:pt x="4326688" y="2198791"/>
                  </a:lnTo>
                  <a:cubicBezTo>
                    <a:pt x="4326688" y="2212065"/>
                    <a:pt x="4315927" y="2222826"/>
                    <a:pt x="4302653" y="2222826"/>
                  </a:cubicBezTo>
                  <a:lnTo>
                    <a:pt x="24035" y="2222826"/>
                  </a:lnTo>
                  <a:cubicBezTo>
                    <a:pt x="10761" y="2222826"/>
                    <a:pt x="0" y="2212065"/>
                    <a:pt x="0" y="2198791"/>
                  </a:cubicBezTo>
                  <a:lnTo>
                    <a:pt x="0" y="24035"/>
                  </a:lnTo>
                  <a:cubicBezTo>
                    <a:pt x="0" y="10761"/>
                    <a:pt x="10761" y="0"/>
                    <a:pt x="24035" y="0"/>
                  </a:cubicBezTo>
                  <a:close/>
                </a:path>
              </a:pathLst>
            </a:custGeom>
            <a:solidFill>
              <a:srgbClr val="FFFFFF"/>
            </a:solidFill>
          </p:spPr>
        </p:sp>
        <p:sp>
          <p:nvSpPr>
            <p:cNvPr name="TextBox 5" id="5"/>
            <p:cNvSpPr txBox="true"/>
            <p:nvPr/>
          </p:nvSpPr>
          <p:spPr>
            <a:xfrm>
              <a:off x="0" y="19050"/>
              <a:ext cx="4326688" cy="2203776"/>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7914132" y="3782815"/>
            <a:ext cx="8838760" cy="4823971"/>
          </a:xfrm>
          <a:custGeom>
            <a:avLst/>
            <a:gdLst/>
            <a:ahLst/>
            <a:cxnLst/>
            <a:rect r="r" b="b" t="t" l="l"/>
            <a:pathLst>
              <a:path h="4823971" w="8838760">
                <a:moveTo>
                  <a:pt x="0" y="0"/>
                </a:moveTo>
                <a:lnTo>
                  <a:pt x="8838760" y="0"/>
                </a:lnTo>
                <a:lnTo>
                  <a:pt x="8838760" y="4823971"/>
                </a:lnTo>
                <a:lnTo>
                  <a:pt x="0" y="4823971"/>
                </a:lnTo>
                <a:lnTo>
                  <a:pt x="0" y="0"/>
                </a:lnTo>
                <a:close/>
              </a:path>
            </a:pathLst>
          </a:custGeom>
          <a:blipFill>
            <a:blip r:embed="rId3"/>
            <a:stretch>
              <a:fillRect l="0" t="0" r="0" b="0"/>
            </a:stretch>
          </a:blipFill>
        </p:spPr>
      </p:sp>
      <p:sp>
        <p:nvSpPr>
          <p:cNvPr name="TextBox 7" id="7"/>
          <p:cNvSpPr txBox="true"/>
          <p:nvPr/>
        </p:nvSpPr>
        <p:spPr>
          <a:xfrm rot="0">
            <a:off x="2567056" y="514667"/>
            <a:ext cx="13153889" cy="1210181"/>
          </a:xfrm>
          <a:prstGeom prst="rect">
            <a:avLst/>
          </a:prstGeom>
        </p:spPr>
        <p:txBody>
          <a:bodyPr anchor="t" rtlCol="false" tIns="0" lIns="0" bIns="0" rIns="0">
            <a:spAutoFit/>
          </a:bodyPr>
          <a:lstStyle/>
          <a:p>
            <a:pPr algn="ctr">
              <a:lnSpc>
                <a:spcPts val="9115"/>
              </a:lnSpc>
            </a:pPr>
            <a:r>
              <a:rPr lang="en-US" sz="8599" spc="-34">
                <a:solidFill>
                  <a:srgbClr val="317F54"/>
                </a:solidFill>
                <a:latin typeface="Roboto"/>
              </a:rPr>
              <a:t>SYSTEM DESIGN</a:t>
            </a:r>
          </a:p>
        </p:txBody>
      </p:sp>
      <p:sp>
        <p:nvSpPr>
          <p:cNvPr name="TextBox 8" id="8"/>
          <p:cNvSpPr txBox="true"/>
          <p:nvPr/>
        </p:nvSpPr>
        <p:spPr>
          <a:xfrm rot="0">
            <a:off x="1306175" y="5109077"/>
            <a:ext cx="6355054" cy="2699912"/>
          </a:xfrm>
          <a:prstGeom prst="rect">
            <a:avLst/>
          </a:prstGeom>
        </p:spPr>
        <p:txBody>
          <a:bodyPr anchor="t" rtlCol="false" tIns="0" lIns="0" bIns="0" rIns="0">
            <a:spAutoFit/>
          </a:bodyPr>
          <a:lstStyle/>
          <a:p>
            <a:pPr marL="716002" indent="-358001" lvl="1">
              <a:lnSpc>
                <a:spcPts val="7395"/>
              </a:lnSpc>
              <a:buFont typeface="Arial"/>
              <a:buChar char="•"/>
            </a:pPr>
            <a:r>
              <a:rPr lang="en-US" sz="3316" spc="-189">
                <a:solidFill>
                  <a:srgbClr val="317F54"/>
                </a:solidFill>
                <a:latin typeface="Roboto Bold"/>
              </a:rPr>
              <a:t>COST-EFFECTIVE </a:t>
            </a:r>
          </a:p>
          <a:p>
            <a:pPr marL="716002" indent="-358001" lvl="1">
              <a:lnSpc>
                <a:spcPts val="7395"/>
              </a:lnSpc>
              <a:buFont typeface="Arial"/>
              <a:buChar char="•"/>
            </a:pPr>
            <a:r>
              <a:rPr lang="en-US" sz="3316" spc="-189">
                <a:solidFill>
                  <a:srgbClr val="317F54"/>
                </a:solidFill>
                <a:latin typeface="Roboto Bold"/>
              </a:rPr>
              <a:t>LOW  POWER CONSUMPTION </a:t>
            </a:r>
          </a:p>
          <a:p>
            <a:pPr marL="716002" indent="-358001" lvl="1">
              <a:lnSpc>
                <a:spcPts val="7395"/>
              </a:lnSpc>
              <a:buFont typeface="Arial"/>
              <a:buChar char="•"/>
            </a:pPr>
            <a:r>
              <a:rPr lang="en-US" sz="3316" spc="-189">
                <a:solidFill>
                  <a:srgbClr val="317F54"/>
                </a:solidFill>
                <a:latin typeface="Roboto Bold"/>
              </a:rPr>
              <a:t>EFFICIENT</a:t>
            </a:r>
          </a:p>
        </p:txBody>
      </p:sp>
      <p:sp>
        <p:nvSpPr>
          <p:cNvPr name="TextBox 9" id="9"/>
          <p:cNvSpPr txBox="true"/>
          <p:nvPr/>
        </p:nvSpPr>
        <p:spPr>
          <a:xfrm rot="0">
            <a:off x="9465367" y="9706610"/>
            <a:ext cx="53304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7E1"/>
        </a:solidFill>
      </p:bgPr>
    </p:bg>
    <p:spTree>
      <p:nvGrpSpPr>
        <p:cNvPr id="1" name=""/>
        <p:cNvGrpSpPr/>
        <p:nvPr/>
      </p:nvGrpSpPr>
      <p:grpSpPr>
        <a:xfrm>
          <a:off x="0" y="0"/>
          <a:ext cx="0" cy="0"/>
          <a:chOff x="0" y="0"/>
          <a:chExt cx="0" cy="0"/>
        </a:xfrm>
      </p:grpSpPr>
      <p:grpSp>
        <p:nvGrpSpPr>
          <p:cNvPr name="Group 2" id="2"/>
          <p:cNvGrpSpPr/>
          <p:nvPr/>
        </p:nvGrpSpPr>
        <p:grpSpPr>
          <a:xfrm rot="0">
            <a:off x="744767" y="1831219"/>
            <a:ext cx="16857536" cy="8727386"/>
            <a:chOff x="0" y="0"/>
            <a:chExt cx="4439845" cy="2298571"/>
          </a:xfrm>
        </p:grpSpPr>
        <p:sp>
          <p:nvSpPr>
            <p:cNvPr name="Freeform 3" id="3"/>
            <p:cNvSpPr/>
            <p:nvPr/>
          </p:nvSpPr>
          <p:spPr>
            <a:xfrm flipH="false" flipV="false" rot="0">
              <a:off x="0" y="0"/>
              <a:ext cx="4439845" cy="2298571"/>
            </a:xfrm>
            <a:custGeom>
              <a:avLst/>
              <a:gdLst/>
              <a:ahLst/>
              <a:cxnLst/>
              <a:rect r="r" b="b" t="t" l="l"/>
              <a:pathLst>
                <a:path h="2298571" w="4439845">
                  <a:moveTo>
                    <a:pt x="23422" y="0"/>
                  </a:moveTo>
                  <a:lnTo>
                    <a:pt x="4416423" y="0"/>
                  </a:lnTo>
                  <a:cubicBezTo>
                    <a:pt x="4429358" y="0"/>
                    <a:pt x="4439845" y="10486"/>
                    <a:pt x="4439845" y="23422"/>
                  </a:cubicBezTo>
                  <a:lnTo>
                    <a:pt x="4439845" y="2275149"/>
                  </a:lnTo>
                  <a:cubicBezTo>
                    <a:pt x="4439845" y="2281361"/>
                    <a:pt x="4437377" y="2287318"/>
                    <a:pt x="4432985" y="2291711"/>
                  </a:cubicBezTo>
                  <a:cubicBezTo>
                    <a:pt x="4428592" y="2296103"/>
                    <a:pt x="4422635" y="2298571"/>
                    <a:pt x="4416423" y="2298571"/>
                  </a:cubicBezTo>
                  <a:lnTo>
                    <a:pt x="23422" y="2298571"/>
                  </a:lnTo>
                  <a:cubicBezTo>
                    <a:pt x="10486" y="2298571"/>
                    <a:pt x="0" y="2288085"/>
                    <a:pt x="0" y="2275149"/>
                  </a:cubicBezTo>
                  <a:lnTo>
                    <a:pt x="0" y="23422"/>
                  </a:lnTo>
                  <a:cubicBezTo>
                    <a:pt x="0" y="17210"/>
                    <a:pt x="2468" y="11253"/>
                    <a:pt x="6860" y="6860"/>
                  </a:cubicBezTo>
                  <a:cubicBezTo>
                    <a:pt x="11253" y="2468"/>
                    <a:pt x="17210" y="0"/>
                    <a:pt x="23422" y="0"/>
                  </a:cubicBezTo>
                  <a:close/>
                </a:path>
              </a:pathLst>
            </a:custGeom>
            <a:solidFill>
              <a:srgbClr val="FFFFFF"/>
            </a:solidFill>
          </p:spPr>
        </p:sp>
        <p:sp>
          <p:nvSpPr>
            <p:cNvPr name="TextBox 4" id="4"/>
            <p:cNvSpPr txBox="true"/>
            <p:nvPr/>
          </p:nvSpPr>
          <p:spPr>
            <a:xfrm>
              <a:off x="0" y="19050"/>
              <a:ext cx="4439845" cy="2279521"/>
            </a:xfrm>
            <a:prstGeom prst="rect">
              <a:avLst/>
            </a:prstGeom>
          </p:spPr>
          <p:txBody>
            <a:bodyPr anchor="ctr" rtlCol="false" tIns="50800" lIns="50800" bIns="50800" rIns="50800"/>
            <a:lstStyle/>
            <a:p>
              <a:pPr algn="ctr">
                <a:lnSpc>
                  <a:spcPts val="1874"/>
                </a:lnSpc>
              </a:pPr>
            </a:p>
          </p:txBody>
        </p:sp>
      </p:grpSp>
      <p:sp>
        <p:nvSpPr>
          <p:cNvPr name="Freeform 5" id="5"/>
          <p:cNvSpPr/>
          <p:nvPr/>
        </p:nvSpPr>
        <p:spPr>
          <a:xfrm flipH="false" flipV="false" rot="0">
            <a:off x="7060385" y="2696792"/>
            <a:ext cx="10198915" cy="6561508"/>
          </a:xfrm>
          <a:custGeom>
            <a:avLst/>
            <a:gdLst/>
            <a:ahLst/>
            <a:cxnLst/>
            <a:rect r="r" b="b" t="t" l="l"/>
            <a:pathLst>
              <a:path h="6561508" w="10198915">
                <a:moveTo>
                  <a:pt x="0" y="0"/>
                </a:moveTo>
                <a:lnTo>
                  <a:pt x="10198915" y="0"/>
                </a:lnTo>
                <a:lnTo>
                  <a:pt x="10198915" y="6561508"/>
                </a:lnTo>
                <a:lnTo>
                  <a:pt x="0" y="6561508"/>
                </a:lnTo>
                <a:lnTo>
                  <a:pt x="0" y="0"/>
                </a:lnTo>
                <a:close/>
              </a:path>
            </a:pathLst>
          </a:custGeom>
          <a:blipFill>
            <a:blip r:embed="rId2"/>
            <a:stretch>
              <a:fillRect l="0" t="0" r="0" b="-6359"/>
            </a:stretch>
          </a:blipFill>
        </p:spPr>
      </p:sp>
      <p:sp>
        <p:nvSpPr>
          <p:cNvPr name="TextBox 6" id="6"/>
          <p:cNvSpPr txBox="true"/>
          <p:nvPr/>
        </p:nvSpPr>
        <p:spPr>
          <a:xfrm rot="0">
            <a:off x="4958326" y="615002"/>
            <a:ext cx="7413474" cy="894072"/>
          </a:xfrm>
          <a:prstGeom prst="rect">
            <a:avLst/>
          </a:prstGeom>
        </p:spPr>
        <p:txBody>
          <a:bodyPr anchor="t" rtlCol="false" tIns="0" lIns="0" bIns="0" rIns="0">
            <a:spAutoFit/>
          </a:bodyPr>
          <a:lstStyle/>
          <a:p>
            <a:pPr algn="ctr">
              <a:lnSpc>
                <a:spcPts val="6705"/>
              </a:lnSpc>
              <a:spcBef>
                <a:spcPct val="0"/>
              </a:spcBef>
            </a:pPr>
            <a:r>
              <a:rPr lang="en-US" sz="6325">
                <a:solidFill>
                  <a:srgbClr val="317F54"/>
                </a:solidFill>
                <a:latin typeface="Roboto Bold"/>
              </a:rPr>
              <a:t>WORKING</a:t>
            </a:r>
          </a:p>
        </p:txBody>
      </p:sp>
      <p:sp>
        <p:nvSpPr>
          <p:cNvPr name="TextBox 7" id="7"/>
          <p:cNvSpPr txBox="true"/>
          <p:nvPr/>
        </p:nvSpPr>
        <p:spPr>
          <a:xfrm rot="0">
            <a:off x="744767" y="3587639"/>
            <a:ext cx="5753302" cy="4989906"/>
          </a:xfrm>
          <a:prstGeom prst="rect">
            <a:avLst/>
          </a:prstGeom>
        </p:spPr>
        <p:txBody>
          <a:bodyPr anchor="t" rtlCol="false" tIns="0" lIns="0" bIns="0" rIns="0">
            <a:spAutoFit/>
          </a:bodyPr>
          <a:lstStyle/>
          <a:p>
            <a:pPr marL="1099573" indent="-549786" lvl="1">
              <a:lnSpc>
                <a:spcPts val="7995"/>
              </a:lnSpc>
              <a:buFont typeface="Arial"/>
              <a:buChar char="•"/>
            </a:pPr>
            <a:r>
              <a:rPr lang="en-US" sz="5092" spc="-290">
                <a:solidFill>
                  <a:srgbClr val="317F54"/>
                </a:solidFill>
                <a:latin typeface="Roboto"/>
              </a:rPr>
              <a:t>Image Capture</a:t>
            </a:r>
          </a:p>
          <a:p>
            <a:pPr marL="1099573" indent="-549786" lvl="1">
              <a:lnSpc>
                <a:spcPts val="7995"/>
              </a:lnSpc>
              <a:buFont typeface="Arial"/>
              <a:buChar char="•"/>
            </a:pPr>
            <a:r>
              <a:rPr lang="en-US" sz="5092" spc="-290">
                <a:solidFill>
                  <a:srgbClr val="317F54"/>
                </a:solidFill>
                <a:latin typeface="Roboto"/>
              </a:rPr>
              <a:t>Machine Learning</a:t>
            </a:r>
          </a:p>
          <a:p>
            <a:pPr marL="1099573" indent="-549786" lvl="1">
              <a:lnSpc>
                <a:spcPts val="7995"/>
              </a:lnSpc>
              <a:buFont typeface="Arial"/>
              <a:buChar char="•"/>
            </a:pPr>
            <a:r>
              <a:rPr lang="en-US" sz="5092" spc="-290">
                <a:solidFill>
                  <a:srgbClr val="317F54"/>
                </a:solidFill>
                <a:latin typeface="Roboto"/>
              </a:rPr>
              <a:t>Decision time</a:t>
            </a:r>
          </a:p>
          <a:p>
            <a:pPr marL="1099573" indent="-549786" lvl="1">
              <a:lnSpc>
                <a:spcPts val="7995"/>
              </a:lnSpc>
              <a:buFont typeface="Arial"/>
              <a:buChar char="•"/>
            </a:pPr>
            <a:r>
              <a:rPr lang="en-US" sz="5092" spc="-290">
                <a:solidFill>
                  <a:srgbClr val="317F54"/>
                </a:solidFill>
                <a:latin typeface="Roboto"/>
              </a:rPr>
              <a:t>Stepper Motor Action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5298519" y="-2324992"/>
            <a:ext cx="3921562" cy="4649983"/>
            <a:chOff x="0" y="0"/>
            <a:chExt cx="5228749" cy="6199978"/>
          </a:xfrm>
        </p:grpSpPr>
        <p:sp>
          <p:nvSpPr>
            <p:cNvPr name="Freeform 4" id="4"/>
            <p:cNvSpPr/>
            <p:nvPr/>
          </p:nvSpPr>
          <p:spPr>
            <a:xfrm flipH="false" flipV="false" rot="0">
              <a:off x="0" y="2950773"/>
              <a:ext cx="3241081" cy="3249204"/>
            </a:xfrm>
            <a:custGeom>
              <a:avLst/>
              <a:gdLst/>
              <a:ahLst/>
              <a:cxnLst/>
              <a:rect r="r" b="b" t="t" l="l"/>
              <a:pathLst>
                <a:path h="3249204" w="3241081">
                  <a:moveTo>
                    <a:pt x="0" y="0"/>
                  </a:moveTo>
                  <a:lnTo>
                    <a:pt x="3241081" y="0"/>
                  </a:lnTo>
                  <a:lnTo>
                    <a:pt x="3241081" y="3249205"/>
                  </a:lnTo>
                  <a:lnTo>
                    <a:pt x="0" y="3249205"/>
                  </a:lnTo>
                  <a:lnTo>
                    <a:pt x="0" y="0"/>
                  </a:lnTo>
                  <a:close/>
                </a:path>
              </a:pathLst>
            </a:custGeom>
            <a:blipFill>
              <a:blip r:embed="rId3"/>
              <a:stretch>
                <a:fillRect l="0" t="0" r="0" b="0"/>
              </a:stretch>
            </a:blipFill>
          </p:spPr>
        </p:sp>
        <p:sp>
          <p:nvSpPr>
            <p:cNvPr name="Freeform 5" id="5"/>
            <p:cNvSpPr/>
            <p:nvPr/>
          </p:nvSpPr>
          <p:spPr>
            <a:xfrm flipH="false" flipV="false" rot="0">
              <a:off x="1834261" y="0"/>
              <a:ext cx="3394488" cy="6199978"/>
            </a:xfrm>
            <a:custGeom>
              <a:avLst/>
              <a:gdLst/>
              <a:ahLst/>
              <a:cxnLst/>
              <a:rect r="r" b="b" t="t" l="l"/>
              <a:pathLst>
                <a:path h="6199978" w="3394488">
                  <a:moveTo>
                    <a:pt x="0" y="0"/>
                  </a:moveTo>
                  <a:lnTo>
                    <a:pt x="3394488" y="0"/>
                  </a:lnTo>
                  <a:lnTo>
                    <a:pt x="3394488" y="6199978"/>
                  </a:lnTo>
                  <a:lnTo>
                    <a:pt x="0" y="6199978"/>
                  </a:lnTo>
                  <a:lnTo>
                    <a:pt x="0" y="0"/>
                  </a:lnTo>
                  <a:close/>
                </a:path>
              </a:pathLst>
            </a:custGeom>
            <a:blipFill>
              <a:blip r:embed="rId4"/>
              <a:stretch>
                <a:fillRect l="0" t="0" r="0" b="0"/>
              </a:stretch>
            </a:blipFill>
          </p:spPr>
        </p:sp>
      </p:grpSp>
      <p:grpSp>
        <p:nvGrpSpPr>
          <p:cNvPr name="Group 6" id="6"/>
          <p:cNvGrpSpPr/>
          <p:nvPr/>
        </p:nvGrpSpPr>
        <p:grpSpPr>
          <a:xfrm rot="0">
            <a:off x="895535" y="2759788"/>
            <a:ext cx="16605303" cy="8020698"/>
            <a:chOff x="0" y="0"/>
            <a:chExt cx="4373413" cy="2112447"/>
          </a:xfrm>
        </p:grpSpPr>
        <p:sp>
          <p:nvSpPr>
            <p:cNvPr name="Freeform 7" id="7"/>
            <p:cNvSpPr/>
            <p:nvPr/>
          </p:nvSpPr>
          <p:spPr>
            <a:xfrm flipH="false" flipV="false" rot="0">
              <a:off x="0" y="0"/>
              <a:ext cx="4373413" cy="2112447"/>
            </a:xfrm>
            <a:custGeom>
              <a:avLst/>
              <a:gdLst/>
              <a:ahLst/>
              <a:cxnLst/>
              <a:rect r="r" b="b" t="t" l="l"/>
              <a:pathLst>
                <a:path h="2112447" w="4373413">
                  <a:moveTo>
                    <a:pt x="23778" y="0"/>
                  </a:moveTo>
                  <a:lnTo>
                    <a:pt x="4349635" y="0"/>
                  </a:lnTo>
                  <a:cubicBezTo>
                    <a:pt x="4362767" y="0"/>
                    <a:pt x="4373413" y="10646"/>
                    <a:pt x="4373413" y="23778"/>
                  </a:cubicBezTo>
                  <a:lnTo>
                    <a:pt x="4373413" y="2088670"/>
                  </a:lnTo>
                  <a:cubicBezTo>
                    <a:pt x="4373413" y="2094976"/>
                    <a:pt x="4370908" y="2101024"/>
                    <a:pt x="4366449" y="2105483"/>
                  </a:cubicBezTo>
                  <a:cubicBezTo>
                    <a:pt x="4361990" y="2109942"/>
                    <a:pt x="4355942" y="2112447"/>
                    <a:pt x="4349635" y="2112447"/>
                  </a:cubicBezTo>
                  <a:lnTo>
                    <a:pt x="23778" y="2112447"/>
                  </a:lnTo>
                  <a:cubicBezTo>
                    <a:pt x="10646" y="2112447"/>
                    <a:pt x="0" y="2101802"/>
                    <a:pt x="0" y="2088670"/>
                  </a:cubicBezTo>
                  <a:lnTo>
                    <a:pt x="0" y="23778"/>
                  </a:lnTo>
                  <a:cubicBezTo>
                    <a:pt x="0" y="10646"/>
                    <a:pt x="10646" y="0"/>
                    <a:pt x="23778" y="0"/>
                  </a:cubicBezTo>
                  <a:close/>
                </a:path>
              </a:pathLst>
            </a:custGeom>
            <a:solidFill>
              <a:srgbClr val="FFFFFF"/>
            </a:solidFill>
          </p:spPr>
        </p:sp>
        <p:sp>
          <p:nvSpPr>
            <p:cNvPr name="TextBox 8" id="8"/>
            <p:cNvSpPr txBox="true"/>
            <p:nvPr/>
          </p:nvSpPr>
          <p:spPr>
            <a:xfrm>
              <a:off x="0" y="19050"/>
              <a:ext cx="4373413" cy="2093397"/>
            </a:xfrm>
            <a:prstGeom prst="rect">
              <a:avLst/>
            </a:prstGeom>
          </p:spPr>
          <p:txBody>
            <a:bodyPr anchor="ctr" rtlCol="false" tIns="50800" lIns="50800" bIns="50800" rIns="50800"/>
            <a:lstStyle/>
            <a:p>
              <a:pPr algn="ctr">
                <a:lnSpc>
                  <a:spcPts val="1874"/>
                </a:lnSpc>
              </a:pPr>
            </a:p>
          </p:txBody>
        </p:sp>
      </p:grpSp>
      <p:sp>
        <p:nvSpPr>
          <p:cNvPr name="TextBox 9" id="9"/>
          <p:cNvSpPr txBox="true"/>
          <p:nvPr/>
        </p:nvSpPr>
        <p:spPr>
          <a:xfrm rot="0">
            <a:off x="1159746" y="3148601"/>
            <a:ext cx="15670285" cy="6624684"/>
          </a:xfrm>
          <a:prstGeom prst="rect">
            <a:avLst/>
          </a:prstGeom>
        </p:spPr>
        <p:txBody>
          <a:bodyPr anchor="t" rtlCol="false" tIns="0" lIns="0" bIns="0" rIns="0">
            <a:spAutoFit/>
          </a:bodyPr>
          <a:lstStyle/>
          <a:p>
            <a:pPr algn="just" marL="687095" indent="-343547" lvl="1">
              <a:lnSpc>
                <a:spcPts val="7606"/>
              </a:lnSpc>
              <a:buFont typeface="Arial"/>
              <a:buChar char="•"/>
            </a:pPr>
            <a:r>
              <a:rPr lang="en-US" sz="3182">
                <a:solidFill>
                  <a:srgbClr val="317F54"/>
                </a:solidFill>
                <a:latin typeface="Montserrat Bold"/>
              </a:rPr>
              <a:t>Image Quality: </a:t>
            </a:r>
            <a:r>
              <a:rPr lang="en-US" sz="3182">
                <a:solidFill>
                  <a:srgbClr val="317F54"/>
                </a:solidFill>
                <a:latin typeface="Montserrat Medium"/>
              </a:rPr>
              <a:t>Ensuring clear, well-lit images for accurate analysis.</a:t>
            </a:r>
          </a:p>
          <a:p>
            <a:pPr algn="just" marL="687095" indent="-343547" lvl="1">
              <a:lnSpc>
                <a:spcPts val="7606"/>
              </a:lnSpc>
              <a:buFont typeface="Arial"/>
              <a:buChar char="•"/>
            </a:pPr>
            <a:r>
              <a:rPr lang="en-US" sz="3182">
                <a:solidFill>
                  <a:srgbClr val="317F54"/>
                </a:solidFill>
                <a:latin typeface="Montserrat Bold"/>
              </a:rPr>
              <a:t>Training Data:</a:t>
            </a:r>
            <a:r>
              <a:rPr lang="en-US" sz="3182">
                <a:solidFill>
                  <a:srgbClr val="317F54"/>
                </a:solidFill>
                <a:latin typeface="Montserrat Medium"/>
              </a:rPr>
              <a:t> Collecting diverse labeled images for effective machine learning.</a:t>
            </a:r>
          </a:p>
          <a:p>
            <a:pPr algn="just" marL="687095" indent="-343547" lvl="1">
              <a:lnSpc>
                <a:spcPts val="7606"/>
              </a:lnSpc>
              <a:buFont typeface="Arial"/>
              <a:buChar char="•"/>
            </a:pPr>
            <a:r>
              <a:rPr lang="en-US" sz="3182">
                <a:solidFill>
                  <a:srgbClr val="317F54"/>
                </a:solidFill>
                <a:latin typeface="Montserrat Bold"/>
              </a:rPr>
              <a:t>Model Selection:</a:t>
            </a:r>
            <a:r>
              <a:rPr lang="en-US" sz="3182">
                <a:solidFill>
                  <a:srgbClr val="317F54"/>
                </a:solidFill>
                <a:latin typeface="Montserrat Medium"/>
              </a:rPr>
              <a:t> Choosing the right algorithm and tuning its parameters.</a:t>
            </a:r>
          </a:p>
          <a:p>
            <a:pPr algn="just" marL="687095" indent="-343547" lvl="1">
              <a:lnSpc>
                <a:spcPts val="7606"/>
              </a:lnSpc>
              <a:buFont typeface="Arial"/>
              <a:buChar char="•"/>
            </a:pPr>
            <a:r>
              <a:rPr lang="en-US" sz="3182">
                <a:solidFill>
                  <a:srgbClr val="317F54"/>
                </a:solidFill>
                <a:latin typeface="Montserrat Bold"/>
              </a:rPr>
              <a:t>Real-Time Processing: </a:t>
            </a:r>
            <a:r>
              <a:rPr lang="en-US" sz="3182">
                <a:solidFill>
                  <a:srgbClr val="317F54"/>
                </a:solidFill>
                <a:latin typeface="Montserrat Medium"/>
              </a:rPr>
              <a:t>Achieving low latency for quick decision-making.</a:t>
            </a:r>
          </a:p>
          <a:p>
            <a:pPr algn="just">
              <a:lnSpc>
                <a:spcPts val="7606"/>
              </a:lnSpc>
            </a:pPr>
          </a:p>
        </p:txBody>
      </p:sp>
      <p:sp>
        <p:nvSpPr>
          <p:cNvPr name="TextBox 10" id="10"/>
          <p:cNvSpPr txBox="true"/>
          <p:nvPr/>
        </p:nvSpPr>
        <p:spPr>
          <a:xfrm rot="0">
            <a:off x="4325308" y="996500"/>
            <a:ext cx="8129952" cy="1113788"/>
          </a:xfrm>
          <a:prstGeom prst="rect">
            <a:avLst/>
          </a:prstGeom>
        </p:spPr>
        <p:txBody>
          <a:bodyPr anchor="t" rtlCol="false" tIns="0" lIns="0" bIns="0" rIns="0">
            <a:spAutoFit/>
          </a:bodyPr>
          <a:lstStyle/>
          <a:p>
            <a:pPr algn="ctr">
              <a:lnSpc>
                <a:spcPts val="8479"/>
              </a:lnSpc>
            </a:pPr>
            <a:r>
              <a:rPr lang="en-US" sz="7999" spc="-87">
                <a:solidFill>
                  <a:srgbClr val="317F54"/>
                </a:solidFill>
                <a:latin typeface="Roboto Bold"/>
              </a:rPr>
              <a:t>CHALLENGES</a:t>
            </a:r>
          </a:p>
        </p:txBody>
      </p:sp>
      <p:sp>
        <p:nvSpPr>
          <p:cNvPr name="TextBox 11" id="11"/>
          <p:cNvSpPr txBox="true"/>
          <p:nvPr/>
        </p:nvSpPr>
        <p:spPr>
          <a:xfrm rot="0">
            <a:off x="9498467" y="9706610"/>
            <a:ext cx="46684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5614625" y="-799033"/>
            <a:ext cx="2430811" cy="2436903"/>
          </a:xfrm>
          <a:custGeom>
            <a:avLst/>
            <a:gdLst/>
            <a:ahLst/>
            <a:cxnLst/>
            <a:rect r="r" b="b" t="t" l="l"/>
            <a:pathLst>
              <a:path h="2436903" w="2430811">
                <a:moveTo>
                  <a:pt x="0" y="0"/>
                </a:moveTo>
                <a:lnTo>
                  <a:pt x="2430811" y="0"/>
                </a:lnTo>
                <a:lnTo>
                  <a:pt x="2430811" y="2436903"/>
                </a:lnTo>
                <a:lnTo>
                  <a:pt x="0" y="2436903"/>
                </a:lnTo>
                <a:lnTo>
                  <a:pt x="0" y="0"/>
                </a:lnTo>
                <a:close/>
              </a:path>
            </a:pathLst>
          </a:custGeom>
          <a:blipFill>
            <a:blip r:embed="rId3"/>
            <a:stretch>
              <a:fillRect l="0" t="0" r="0" b="0"/>
            </a:stretch>
          </a:blipFill>
        </p:spPr>
      </p:sp>
      <p:grpSp>
        <p:nvGrpSpPr>
          <p:cNvPr name="Group 4" id="4"/>
          <p:cNvGrpSpPr/>
          <p:nvPr/>
        </p:nvGrpSpPr>
        <p:grpSpPr>
          <a:xfrm rot="0">
            <a:off x="895535" y="1804514"/>
            <a:ext cx="16605303" cy="8975972"/>
            <a:chOff x="0" y="0"/>
            <a:chExt cx="4373413" cy="2364042"/>
          </a:xfrm>
        </p:grpSpPr>
        <p:sp>
          <p:nvSpPr>
            <p:cNvPr name="Freeform 5" id="5"/>
            <p:cNvSpPr/>
            <p:nvPr/>
          </p:nvSpPr>
          <p:spPr>
            <a:xfrm flipH="false" flipV="false" rot="0">
              <a:off x="0" y="0"/>
              <a:ext cx="4373413" cy="2364042"/>
            </a:xfrm>
            <a:custGeom>
              <a:avLst/>
              <a:gdLst/>
              <a:ahLst/>
              <a:cxnLst/>
              <a:rect r="r" b="b" t="t" l="l"/>
              <a:pathLst>
                <a:path h="2364042" w="4373413">
                  <a:moveTo>
                    <a:pt x="23778" y="0"/>
                  </a:moveTo>
                  <a:lnTo>
                    <a:pt x="4349635" y="0"/>
                  </a:lnTo>
                  <a:cubicBezTo>
                    <a:pt x="4362767" y="0"/>
                    <a:pt x="4373413" y="10646"/>
                    <a:pt x="4373413" y="23778"/>
                  </a:cubicBezTo>
                  <a:lnTo>
                    <a:pt x="4373413" y="2340264"/>
                  </a:lnTo>
                  <a:cubicBezTo>
                    <a:pt x="4373413" y="2346570"/>
                    <a:pt x="4370908" y="2352618"/>
                    <a:pt x="4366449" y="2357078"/>
                  </a:cubicBezTo>
                  <a:cubicBezTo>
                    <a:pt x="4361990" y="2361537"/>
                    <a:pt x="4355942" y="2364042"/>
                    <a:pt x="4349635" y="2364042"/>
                  </a:cubicBezTo>
                  <a:lnTo>
                    <a:pt x="23778" y="2364042"/>
                  </a:lnTo>
                  <a:cubicBezTo>
                    <a:pt x="10646" y="2364042"/>
                    <a:pt x="0" y="2353396"/>
                    <a:pt x="0" y="2340264"/>
                  </a:cubicBezTo>
                  <a:lnTo>
                    <a:pt x="0" y="23778"/>
                  </a:lnTo>
                  <a:cubicBezTo>
                    <a:pt x="0" y="10646"/>
                    <a:pt x="10646" y="0"/>
                    <a:pt x="23778" y="0"/>
                  </a:cubicBezTo>
                  <a:close/>
                </a:path>
              </a:pathLst>
            </a:custGeom>
            <a:solidFill>
              <a:srgbClr val="FFFFFF"/>
            </a:solidFill>
          </p:spPr>
        </p:sp>
        <p:sp>
          <p:nvSpPr>
            <p:cNvPr name="TextBox 6" id="6"/>
            <p:cNvSpPr txBox="true"/>
            <p:nvPr/>
          </p:nvSpPr>
          <p:spPr>
            <a:xfrm>
              <a:off x="0" y="19050"/>
              <a:ext cx="4373413" cy="2344992"/>
            </a:xfrm>
            <a:prstGeom prst="rect">
              <a:avLst/>
            </a:prstGeom>
          </p:spPr>
          <p:txBody>
            <a:bodyPr anchor="ctr" rtlCol="false" tIns="50800" lIns="50800" bIns="50800" rIns="50800"/>
            <a:lstStyle/>
            <a:p>
              <a:pPr algn="ctr">
                <a:lnSpc>
                  <a:spcPts val="1874"/>
                </a:lnSpc>
              </a:pPr>
            </a:p>
          </p:txBody>
        </p:sp>
      </p:grpSp>
      <p:sp>
        <p:nvSpPr>
          <p:cNvPr name="TextBox 7" id="7"/>
          <p:cNvSpPr txBox="true"/>
          <p:nvPr/>
        </p:nvSpPr>
        <p:spPr>
          <a:xfrm rot="0">
            <a:off x="1308858" y="2657286"/>
            <a:ext cx="15670285" cy="6810225"/>
          </a:xfrm>
          <a:prstGeom prst="rect">
            <a:avLst/>
          </a:prstGeom>
        </p:spPr>
        <p:txBody>
          <a:bodyPr anchor="t" rtlCol="false" tIns="0" lIns="0" bIns="0" rIns="0">
            <a:spAutoFit/>
          </a:bodyPr>
          <a:lstStyle/>
          <a:p>
            <a:pPr algn="just" marL="665505" indent="-332753" lvl="1">
              <a:lnSpc>
                <a:spcPts val="5425"/>
              </a:lnSpc>
              <a:buFont typeface="Arial"/>
              <a:buChar char="•"/>
            </a:pPr>
            <a:r>
              <a:rPr lang="en-US" sz="3082">
                <a:solidFill>
                  <a:srgbClr val="317F54"/>
                </a:solidFill>
                <a:latin typeface="Montserrat Bold"/>
              </a:rPr>
              <a:t>Efficient waste management:</a:t>
            </a:r>
          </a:p>
          <a:p>
            <a:pPr algn="just" marL="1331011" indent="-443670" lvl="2">
              <a:lnSpc>
                <a:spcPts val="5425"/>
              </a:lnSpc>
              <a:buFont typeface="Arial"/>
              <a:buChar char="⚬"/>
            </a:pPr>
            <a:r>
              <a:rPr lang="en-US" sz="3082">
                <a:solidFill>
                  <a:srgbClr val="317F54"/>
                </a:solidFill>
                <a:latin typeface="Montserrat"/>
              </a:rPr>
              <a:t>Reduced contamination.</a:t>
            </a:r>
          </a:p>
          <a:p>
            <a:pPr algn="just" marL="1331011" indent="-443670" lvl="2">
              <a:lnSpc>
                <a:spcPts val="5425"/>
              </a:lnSpc>
              <a:buFont typeface="Arial"/>
              <a:buChar char="⚬"/>
            </a:pPr>
            <a:r>
              <a:rPr lang="en-US" sz="3082">
                <a:solidFill>
                  <a:srgbClr val="317F54"/>
                </a:solidFill>
                <a:latin typeface="Montserrat"/>
              </a:rPr>
              <a:t>Increased recycling potential.</a:t>
            </a:r>
          </a:p>
          <a:p>
            <a:pPr algn="just" marL="665505" indent="-332753" lvl="1">
              <a:lnSpc>
                <a:spcPts val="5425"/>
              </a:lnSpc>
              <a:buFont typeface="Arial"/>
              <a:buChar char="•"/>
            </a:pPr>
            <a:r>
              <a:rPr lang="en-US" sz="3082">
                <a:solidFill>
                  <a:srgbClr val="317F54"/>
                </a:solidFill>
                <a:latin typeface="Montserrat Bold"/>
              </a:rPr>
              <a:t>Improved health and environmental impact:</a:t>
            </a:r>
          </a:p>
          <a:p>
            <a:pPr algn="just" marL="1331011" indent="-443670" lvl="2">
              <a:lnSpc>
                <a:spcPts val="5425"/>
              </a:lnSpc>
              <a:buFont typeface="Arial"/>
              <a:buChar char="⚬"/>
            </a:pPr>
            <a:r>
              <a:rPr lang="en-US" sz="3082">
                <a:solidFill>
                  <a:srgbClr val="317F54"/>
                </a:solidFill>
                <a:latin typeface="Montserrat"/>
              </a:rPr>
              <a:t>Less reliance on rag pickers.</a:t>
            </a:r>
          </a:p>
          <a:p>
            <a:pPr algn="just" marL="1331011" indent="-443670" lvl="2">
              <a:lnSpc>
                <a:spcPts val="5425"/>
              </a:lnSpc>
              <a:buFont typeface="Arial"/>
              <a:buChar char="⚬"/>
            </a:pPr>
            <a:r>
              <a:rPr lang="en-US" sz="3082">
                <a:solidFill>
                  <a:srgbClr val="317F54"/>
                </a:solidFill>
                <a:latin typeface="Montserrat"/>
              </a:rPr>
              <a:t>Proper waste disposal.</a:t>
            </a:r>
          </a:p>
          <a:p>
            <a:pPr algn="just" marL="665505" indent="-332753" lvl="1">
              <a:lnSpc>
                <a:spcPts val="5425"/>
              </a:lnSpc>
              <a:buFont typeface="Arial"/>
              <a:buChar char="•"/>
            </a:pPr>
            <a:r>
              <a:rPr lang="en-US" sz="3082">
                <a:solidFill>
                  <a:srgbClr val="317F54"/>
                </a:solidFill>
                <a:latin typeface="Montserrat Bold"/>
              </a:rPr>
              <a:t>Economic value realization:</a:t>
            </a:r>
          </a:p>
          <a:p>
            <a:pPr algn="just" marL="1331011" indent="-443670" lvl="2">
              <a:lnSpc>
                <a:spcPts val="5425"/>
              </a:lnSpc>
              <a:buFont typeface="Arial"/>
              <a:buChar char="⚬"/>
            </a:pPr>
            <a:r>
              <a:rPr lang="en-US" sz="3082">
                <a:solidFill>
                  <a:srgbClr val="317F54"/>
                </a:solidFill>
                <a:latin typeface="Montserrat"/>
              </a:rPr>
              <a:t>Recycling opportunities.</a:t>
            </a:r>
          </a:p>
          <a:p>
            <a:pPr algn="just" marL="1331011" indent="-443670" lvl="2">
              <a:lnSpc>
                <a:spcPts val="5425"/>
              </a:lnSpc>
              <a:buFont typeface="Arial"/>
              <a:buChar char="⚬"/>
            </a:pPr>
            <a:r>
              <a:rPr lang="en-US" sz="3082">
                <a:solidFill>
                  <a:srgbClr val="317F54"/>
                </a:solidFill>
                <a:latin typeface="Montserrat"/>
              </a:rPr>
              <a:t>Waste-to-energy possibilities (e.g., syngas generation).</a:t>
            </a:r>
          </a:p>
          <a:p>
            <a:pPr algn="just">
              <a:lnSpc>
                <a:spcPts val="5425"/>
              </a:lnSpc>
            </a:pPr>
          </a:p>
        </p:txBody>
      </p:sp>
      <p:sp>
        <p:nvSpPr>
          <p:cNvPr name="TextBox 8" id="8"/>
          <p:cNvSpPr txBox="true"/>
          <p:nvPr/>
        </p:nvSpPr>
        <p:spPr>
          <a:xfrm rot="0">
            <a:off x="5133211" y="524194"/>
            <a:ext cx="8129952" cy="1113788"/>
          </a:xfrm>
          <a:prstGeom prst="rect">
            <a:avLst/>
          </a:prstGeom>
        </p:spPr>
        <p:txBody>
          <a:bodyPr anchor="t" rtlCol="false" tIns="0" lIns="0" bIns="0" rIns="0">
            <a:spAutoFit/>
          </a:bodyPr>
          <a:lstStyle/>
          <a:p>
            <a:pPr algn="ctr">
              <a:lnSpc>
                <a:spcPts val="8479"/>
              </a:lnSpc>
            </a:pPr>
            <a:r>
              <a:rPr lang="en-US" sz="7999" spc="-87">
                <a:solidFill>
                  <a:srgbClr val="317F54"/>
                </a:solidFill>
                <a:latin typeface="Roboto Bold"/>
              </a:rPr>
              <a:t>RESULT</a:t>
            </a:r>
          </a:p>
        </p:txBody>
      </p:sp>
      <p:sp>
        <p:nvSpPr>
          <p:cNvPr name="TextBox 9" id="9"/>
          <p:cNvSpPr txBox="true"/>
          <p:nvPr/>
        </p:nvSpPr>
        <p:spPr>
          <a:xfrm rot="0">
            <a:off x="9498467" y="9706610"/>
            <a:ext cx="46684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15298519" y="-2324992"/>
            <a:ext cx="3921562" cy="4649983"/>
            <a:chOff x="0" y="0"/>
            <a:chExt cx="5228749" cy="6199978"/>
          </a:xfrm>
        </p:grpSpPr>
        <p:sp>
          <p:nvSpPr>
            <p:cNvPr name="Freeform 4" id="4"/>
            <p:cNvSpPr/>
            <p:nvPr/>
          </p:nvSpPr>
          <p:spPr>
            <a:xfrm flipH="false" flipV="false" rot="0">
              <a:off x="0" y="2950773"/>
              <a:ext cx="3241081" cy="3249204"/>
            </a:xfrm>
            <a:custGeom>
              <a:avLst/>
              <a:gdLst/>
              <a:ahLst/>
              <a:cxnLst/>
              <a:rect r="r" b="b" t="t" l="l"/>
              <a:pathLst>
                <a:path h="3249204" w="3241081">
                  <a:moveTo>
                    <a:pt x="0" y="0"/>
                  </a:moveTo>
                  <a:lnTo>
                    <a:pt x="3241081" y="0"/>
                  </a:lnTo>
                  <a:lnTo>
                    <a:pt x="3241081" y="3249205"/>
                  </a:lnTo>
                  <a:lnTo>
                    <a:pt x="0" y="3249205"/>
                  </a:lnTo>
                  <a:lnTo>
                    <a:pt x="0" y="0"/>
                  </a:lnTo>
                  <a:close/>
                </a:path>
              </a:pathLst>
            </a:custGeom>
            <a:blipFill>
              <a:blip r:embed="rId3"/>
              <a:stretch>
                <a:fillRect l="0" t="0" r="0" b="0"/>
              </a:stretch>
            </a:blipFill>
          </p:spPr>
        </p:sp>
        <p:sp>
          <p:nvSpPr>
            <p:cNvPr name="Freeform 5" id="5"/>
            <p:cNvSpPr/>
            <p:nvPr/>
          </p:nvSpPr>
          <p:spPr>
            <a:xfrm flipH="false" flipV="false" rot="0">
              <a:off x="1834261" y="0"/>
              <a:ext cx="3394488" cy="6199978"/>
            </a:xfrm>
            <a:custGeom>
              <a:avLst/>
              <a:gdLst/>
              <a:ahLst/>
              <a:cxnLst/>
              <a:rect r="r" b="b" t="t" l="l"/>
              <a:pathLst>
                <a:path h="6199978" w="3394488">
                  <a:moveTo>
                    <a:pt x="0" y="0"/>
                  </a:moveTo>
                  <a:lnTo>
                    <a:pt x="3394488" y="0"/>
                  </a:lnTo>
                  <a:lnTo>
                    <a:pt x="3394488" y="6199978"/>
                  </a:lnTo>
                  <a:lnTo>
                    <a:pt x="0" y="6199978"/>
                  </a:lnTo>
                  <a:lnTo>
                    <a:pt x="0" y="0"/>
                  </a:lnTo>
                  <a:close/>
                </a:path>
              </a:pathLst>
            </a:custGeom>
            <a:blipFill>
              <a:blip r:embed="rId4"/>
              <a:stretch>
                <a:fillRect l="0" t="0" r="0" b="0"/>
              </a:stretch>
            </a:blipFill>
          </p:spPr>
        </p:sp>
      </p:grpSp>
      <p:grpSp>
        <p:nvGrpSpPr>
          <p:cNvPr name="Group 6" id="6"/>
          <p:cNvGrpSpPr/>
          <p:nvPr/>
        </p:nvGrpSpPr>
        <p:grpSpPr>
          <a:xfrm rot="0">
            <a:off x="895535" y="2759788"/>
            <a:ext cx="16605303" cy="8020698"/>
            <a:chOff x="0" y="0"/>
            <a:chExt cx="4373413" cy="2112447"/>
          </a:xfrm>
        </p:grpSpPr>
        <p:sp>
          <p:nvSpPr>
            <p:cNvPr name="Freeform 7" id="7"/>
            <p:cNvSpPr/>
            <p:nvPr/>
          </p:nvSpPr>
          <p:spPr>
            <a:xfrm flipH="false" flipV="false" rot="0">
              <a:off x="0" y="0"/>
              <a:ext cx="4373413" cy="2112447"/>
            </a:xfrm>
            <a:custGeom>
              <a:avLst/>
              <a:gdLst/>
              <a:ahLst/>
              <a:cxnLst/>
              <a:rect r="r" b="b" t="t" l="l"/>
              <a:pathLst>
                <a:path h="2112447" w="4373413">
                  <a:moveTo>
                    <a:pt x="23778" y="0"/>
                  </a:moveTo>
                  <a:lnTo>
                    <a:pt x="4349635" y="0"/>
                  </a:lnTo>
                  <a:cubicBezTo>
                    <a:pt x="4362767" y="0"/>
                    <a:pt x="4373413" y="10646"/>
                    <a:pt x="4373413" y="23778"/>
                  </a:cubicBezTo>
                  <a:lnTo>
                    <a:pt x="4373413" y="2088670"/>
                  </a:lnTo>
                  <a:cubicBezTo>
                    <a:pt x="4373413" y="2094976"/>
                    <a:pt x="4370908" y="2101024"/>
                    <a:pt x="4366449" y="2105483"/>
                  </a:cubicBezTo>
                  <a:cubicBezTo>
                    <a:pt x="4361990" y="2109942"/>
                    <a:pt x="4355942" y="2112447"/>
                    <a:pt x="4349635" y="2112447"/>
                  </a:cubicBezTo>
                  <a:lnTo>
                    <a:pt x="23778" y="2112447"/>
                  </a:lnTo>
                  <a:cubicBezTo>
                    <a:pt x="10646" y="2112447"/>
                    <a:pt x="0" y="2101802"/>
                    <a:pt x="0" y="2088670"/>
                  </a:cubicBezTo>
                  <a:lnTo>
                    <a:pt x="0" y="23778"/>
                  </a:lnTo>
                  <a:cubicBezTo>
                    <a:pt x="0" y="10646"/>
                    <a:pt x="10646" y="0"/>
                    <a:pt x="23778" y="0"/>
                  </a:cubicBezTo>
                  <a:close/>
                </a:path>
              </a:pathLst>
            </a:custGeom>
            <a:solidFill>
              <a:srgbClr val="FFFFFF"/>
            </a:solidFill>
          </p:spPr>
        </p:sp>
        <p:sp>
          <p:nvSpPr>
            <p:cNvPr name="TextBox 8" id="8"/>
            <p:cNvSpPr txBox="true"/>
            <p:nvPr/>
          </p:nvSpPr>
          <p:spPr>
            <a:xfrm>
              <a:off x="0" y="19050"/>
              <a:ext cx="4373413" cy="2093397"/>
            </a:xfrm>
            <a:prstGeom prst="rect">
              <a:avLst/>
            </a:prstGeom>
          </p:spPr>
          <p:txBody>
            <a:bodyPr anchor="ctr" rtlCol="false" tIns="50800" lIns="50800" bIns="50800" rIns="50800"/>
            <a:lstStyle/>
            <a:p>
              <a:pPr algn="ctr">
                <a:lnSpc>
                  <a:spcPts val="1874"/>
                </a:lnSpc>
              </a:pPr>
            </a:p>
          </p:txBody>
        </p:sp>
      </p:grpSp>
      <p:sp>
        <p:nvSpPr>
          <p:cNvPr name="TextBox 9" id="9"/>
          <p:cNvSpPr txBox="true"/>
          <p:nvPr/>
        </p:nvSpPr>
        <p:spPr>
          <a:xfrm rot="0">
            <a:off x="1159746" y="3367676"/>
            <a:ext cx="15670285" cy="5955559"/>
          </a:xfrm>
          <a:prstGeom prst="rect">
            <a:avLst/>
          </a:prstGeom>
        </p:spPr>
        <p:txBody>
          <a:bodyPr anchor="t" rtlCol="false" tIns="0" lIns="0" bIns="0" rIns="0">
            <a:spAutoFit/>
          </a:bodyPr>
          <a:lstStyle/>
          <a:p>
            <a:pPr algn="just" marL="579147" indent="-289574" lvl="1">
              <a:lnSpc>
                <a:spcPts val="4774"/>
              </a:lnSpc>
              <a:buFont typeface="Arial"/>
              <a:buChar char="•"/>
            </a:pPr>
            <a:r>
              <a:rPr lang="en-US" sz="2682">
                <a:solidFill>
                  <a:srgbClr val="317F54"/>
                </a:solidFill>
                <a:latin typeface="Montserrat Bold"/>
              </a:rPr>
              <a:t>Smart City Integration - </a:t>
            </a:r>
            <a:r>
              <a:rPr lang="en-US" sz="2682">
                <a:solidFill>
                  <a:srgbClr val="317F54"/>
                </a:solidFill>
                <a:latin typeface="Montserrat"/>
              </a:rPr>
              <a:t>Smart Waste Management: Collaborate with city authorities to integrate your waste segregator into smart city infrastructure.</a:t>
            </a:r>
          </a:p>
          <a:p>
            <a:pPr algn="just" marL="579147" indent="-289574" lvl="1">
              <a:lnSpc>
                <a:spcPts val="4774"/>
              </a:lnSpc>
              <a:buFont typeface="Arial"/>
              <a:buChar char="•"/>
            </a:pPr>
            <a:r>
              <a:rPr lang="en-US" sz="2682">
                <a:solidFill>
                  <a:srgbClr val="317F54"/>
                </a:solidFill>
                <a:latin typeface="Montserrat Bold"/>
              </a:rPr>
              <a:t>Public Spaces and Parks: </a:t>
            </a:r>
            <a:r>
              <a:rPr lang="en-US" sz="2682">
                <a:solidFill>
                  <a:srgbClr val="317F54"/>
                </a:solidFill>
                <a:latin typeface="Montserrat"/>
              </a:rPr>
              <a:t>Install waste segregators in public parks, recreational areas, and tourist spots.</a:t>
            </a:r>
          </a:p>
          <a:p>
            <a:pPr algn="just" marL="579147" indent="-289574" lvl="1">
              <a:lnSpc>
                <a:spcPts val="4774"/>
              </a:lnSpc>
              <a:buFont typeface="Arial"/>
              <a:buChar char="•"/>
            </a:pPr>
            <a:r>
              <a:rPr lang="en-US" sz="2682">
                <a:solidFill>
                  <a:srgbClr val="317F54"/>
                </a:solidFill>
                <a:latin typeface="Montserrat Bold"/>
              </a:rPr>
              <a:t>Residential Complexes and Housing Societies: </a:t>
            </a:r>
            <a:r>
              <a:rPr lang="en-US" sz="2682">
                <a:solidFill>
                  <a:srgbClr val="317F54"/>
                </a:solidFill>
                <a:latin typeface="Montserrat"/>
              </a:rPr>
              <a:t>Implement waste segregators in apartment complexes and gated communities.</a:t>
            </a:r>
          </a:p>
          <a:p>
            <a:pPr algn="just" marL="579147" indent="-289574" lvl="1">
              <a:lnSpc>
                <a:spcPts val="4774"/>
              </a:lnSpc>
              <a:buFont typeface="Arial"/>
              <a:buChar char="•"/>
            </a:pPr>
            <a:r>
              <a:rPr lang="en-US" sz="2682">
                <a:solidFill>
                  <a:srgbClr val="317F54"/>
                </a:solidFill>
                <a:latin typeface="Montserrat Bold"/>
              </a:rPr>
              <a:t>Educational Institutions: </a:t>
            </a:r>
            <a:r>
              <a:rPr lang="en-US" sz="2682">
                <a:solidFill>
                  <a:srgbClr val="317F54"/>
                </a:solidFill>
                <a:latin typeface="Montserrat"/>
              </a:rPr>
              <a:t>Schools and colleges can adopt waste segregators.</a:t>
            </a:r>
          </a:p>
          <a:p>
            <a:pPr algn="just" marL="579147" indent="-289574" lvl="1">
              <a:lnSpc>
                <a:spcPts val="4774"/>
              </a:lnSpc>
              <a:buFont typeface="Arial"/>
              <a:buChar char="•"/>
            </a:pPr>
            <a:r>
              <a:rPr lang="en-US" sz="2682">
                <a:solidFill>
                  <a:srgbClr val="317F54"/>
                </a:solidFill>
                <a:latin typeface="Montserrat Bold"/>
              </a:rPr>
              <a:t>Industrial Zones and Commercial Areas: </a:t>
            </a:r>
            <a:r>
              <a:rPr lang="en-US" sz="2682">
                <a:solidFill>
                  <a:srgbClr val="317F54"/>
                </a:solidFill>
                <a:latin typeface="Montserrat"/>
              </a:rPr>
              <a:t>Factories, warehouses, and commercial hubs generate substantial waste.</a:t>
            </a:r>
          </a:p>
          <a:p>
            <a:pPr algn="just">
              <a:lnSpc>
                <a:spcPts val="4774"/>
              </a:lnSpc>
            </a:pPr>
          </a:p>
        </p:txBody>
      </p:sp>
      <p:sp>
        <p:nvSpPr>
          <p:cNvPr name="TextBox 10" id="10"/>
          <p:cNvSpPr txBox="true"/>
          <p:nvPr/>
        </p:nvSpPr>
        <p:spPr>
          <a:xfrm rot="0">
            <a:off x="4325308" y="996500"/>
            <a:ext cx="8129952" cy="1113788"/>
          </a:xfrm>
          <a:prstGeom prst="rect">
            <a:avLst/>
          </a:prstGeom>
        </p:spPr>
        <p:txBody>
          <a:bodyPr anchor="t" rtlCol="false" tIns="0" lIns="0" bIns="0" rIns="0">
            <a:spAutoFit/>
          </a:bodyPr>
          <a:lstStyle/>
          <a:p>
            <a:pPr algn="ctr">
              <a:lnSpc>
                <a:spcPts val="8479"/>
              </a:lnSpc>
            </a:pPr>
            <a:r>
              <a:rPr lang="en-US" sz="7999" spc="-87">
                <a:solidFill>
                  <a:srgbClr val="317F54"/>
                </a:solidFill>
                <a:latin typeface="Roboto Bold"/>
              </a:rPr>
              <a:t>FUTURE SCOPE</a:t>
            </a:r>
          </a:p>
        </p:txBody>
      </p:sp>
      <p:sp>
        <p:nvSpPr>
          <p:cNvPr name="TextBox 11" id="11"/>
          <p:cNvSpPr txBox="true"/>
          <p:nvPr/>
        </p:nvSpPr>
        <p:spPr>
          <a:xfrm rot="0">
            <a:off x="9498467" y="9706610"/>
            <a:ext cx="46684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6285433" y="-681801"/>
            <a:ext cx="2430811" cy="2436903"/>
          </a:xfrm>
          <a:custGeom>
            <a:avLst/>
            <a:gdLst/>
            <a:ahLst/>
            <a:cxnLst/>
            <a:rect r="r" b="b" t="t" l="l"/>
            <a:pathLst>
              <a:path h="2436903" w="2430811">
                <a:moveTo>
                  <a:pt x="0" y="0"/>
                </a:moveTo>
                <a:lnTo>
                  <a:pt x="2430811" y="0"/>
                </a:lnTo>
                <a:lnTo>
                  <a:pt x="2430811" y="2436904"/>
                </a:lnTo>
                <a:lnTo>
                  <a:pt x="0" y="2436904"/>
                </a:lnTo>
                <a:lnTo>
                  <a:pt x="0" y="0"/>
                </a:lnTo>
                <a:close/>
              </a:path>
            </a:pathLst>
          </a:custGeom>
          <a:blipFill>
            <a:blip r:embed="rId3"/>
            <a:stretch>
              <a:fillRect l="0" t="0" r="0" b="0"/>
            </a:stretch>
          </a:blipFill>
        </p:spPr>
      </p:sp>
      <p:grpSp>
        <p:nvGrpSpPr>
          <p:cNvPr name="Group 4" id="4"/>
          <p:cNvGrpSpPr/>
          <p:nvPr/>
        </p:nvGrpSpPr>
        <p:grpSpPr>
          <a:xfrm rot="0">
            <a:off x="895535" y="1929830"/>
            <a:ext cx="16605303" cy="9025384"/>
            <a:chOff x="0" y="0"/>
            <a:chExt cx="4373413" cy="2377056"/>
          </a:xfrm>
        </p:grpSpPr>
        <p:sp>
          <p:nvSpPr>
            <p:cNvPr name="Freeform 5" id="5"/>
            <p:cNvSpPr/>
            <p:nvPr/>
          </p:nvSpPr>
          <p:spPr>
            <a:xfrm flipH="false" flipV="false" rot="0">
              <a:off x="0" y="0"/>
              <a:ext cx="4373413" cy="2377056"/>
            </a:xfrm>
            <a:custGeom>
              <a:avLst/>
              <a:gdLst/>
              <a:ahLst/>
              <a:cxnLst/>
              <a:rect r="r" b="b" t="t" l="l"/>
              <a:pathLst>
                <a:path h="2377056" w="4373413">
                  <a:moveTo>
                    <a:pt x="23778" y="0"/>
                  </a:moveTo>
                  <a:lnTo>
                    <a:pt x="4349635" y="0"/>
                  </a:lnTo>
                  <a:cubicBezTo>
                    <a:pt x="4362767" y="0"/>
                    <a:pt x="4373413" y="10646"/>
                    <a:pt x="4373413" y="23778"/>
                  </a:cubicBezTo>
                  <a:lnTo>
                    <a:pt x="4373413" y="2353278"/>
                  </a:lnTo>
                  <a:cubicBezTo>
                    <a:pt x="4373413" y="2359584"/>
                    <a:pt x="4370908" y="2365632"/>
                    <a:pt x="4366449" y="2370091"/>
                  </a:cubicBezTo>
                  <a:cubicBezTo>
                    <a:pt x="4361990" y="2374551"/>
                    <a:pt x="4355942" y="2377056"/>
                    <a:pt x="4349635" y="2377056"/>
                  </a:cubicBezTo>
                  <a:lnTo>
                    <a:pt x="23778" y="2377056"/>
                  </a:lnTo>
                  <a:cubicBezTo>
                    <a:pt x="10646" y="2377056"/>
                    <a:pt x="0" y="2366410"/>
                    <a:pt x="0" y="2353278"/>
                  </a:cubicBezTo>
                  <a:lnTo>
                    <a:pt x="0" y="23778"/>
                  </a:lnTo>
                  <a:cubicBezTo>
                    <a:pt x="0" y="10646"/>
                    <a:pt x="10646" y="0"/>
                    <a:pt x="23778" y="0"/>
                  </a:cubicBezTo>
                  <a:close/>
                </a:path>
              </a:pathLst>
            </a:custGeom>
            <a:solidFill>
              <a:srgbClr val="FFFFFF"/>
            </a:solidFill>
          </p:spPr>
        </p:sp>
        <p:sp>
          <p:nvSpPr>
            <p:cNvPr name="TextBox 6" id="6"/>
            <p:cNvSpPr txBox="true"/>
            <p:nvPr/>
          </p:nvSpPr>
          <p:spPr>
            <a:xfrm>
              <a:off x="0" y="19050"/>
              <a:ext cx="4373413" cy="2358006"/>
            </a:xfrm>
            <a:prstGeom prst="rect">
              <a:avLst/>
            </a:prstGeom>
          </p:spPr>
          <p:txBody>
            <a:bodyPr anchor="ctr" rtlCol="false" tIns="50800" lIns="50800" bIns="50800" rIns="50800"/>
            <a:lstStyle/>
            <a:p>
              <a:pPr algn="ctr">
                <a:lnSpc>
                  <a:spcPts val="1874"/>
                </a:lnSpc>
              </a:pPr>
            </a:p>
          </p:txBody>
        </p:sp>
      </p:grpSp>
      <p:sp>
        <p:nvSpPr>
          <p:cNvPr name="TextBox 7" id="7"/>
          <p:cNvSpPr txBox="true"/>
          <p:nvPr/>
        </p:nvSpPr>
        <p:spPr>
          <a:xfrm rot="0">
            <a:off x="1308858" y="2459943"/>
            <a:ext cx="15670285" cy="7425203"/>
          </a:xfrm>
          <a:prstGeom prst="rect">
            <a:avLst/>
          </a:prstGeom>
        </p:spPr>
        <p:txBody>
          <a:bodyPr anchor="t" rtlCol="false" tIns="0" lIns="0" bIns="0" rIns="0">
            <a:spAutoFit/>
          </a:bodyPr>
          <a:lstStyle/>
          <a:p>
            <a:pPr algn="just" marL="730274" indent="-365137" lvl="1">
              <a:lnSpc>
                <a:spcPts val="6020"/>
              </a:lnSpc>
              <a:buFont typeface="Arial"/>
              <a:buChar char="•"/>
            </a:pPr>
            <a:r>
              <a:rPr lang="en-US" sz="3382">
                <a:solidFill>
                  <a:srgbClr val="317F54"/>
                </a:solidFill>
                <a:latin typeface="Montserrat"/>
              </a:rPr>
              <a:t>Addressing research gaps is crucial for successful waste segregator system development and adoption.</a:t>
            </a:r>
          </a:p>
          <a:p>
            <a:pPr algn="just" marL="730274" indent="-365137" lvl="1">
              <a:lnSpc>
                <a:spcPts val="6020"/>
              </a:lnSpc>
              <a:buFont typeface="Arial"/>
              <a:buChar char="•"/>
            </a:pPr>
            <a:r>
              <a:rPr lang="en-US" sz="3382">
                <a:solidFill>
                  <a:srgbClr val="317F54"/>
                </a:solidFill>
                <a:latin typeface="Montserrat"/>
              </a:rPr>
              <a:t>Overcoming infrastructure challenges and behavioral barriers is essential for seamless implementation.</a:t>
            </a:r>
          </a:p>
          <a:p>
            <a:pPr algn="just" marL="730274" indent="-365137" lvl="1">
              <a:lnSpc>
                <a:spcPts val="6020"/>
              </a:lnSpc>
              <a:buFont typeface="Arial"/>
              <a:buChar char="•"/>
            </a:pPr>
            <a:r>
              <a:rPr lang="en-US" sz="3382">
                <a:solidFill>
                  <a:srgbClr val="317F54"/>
                </a:solidFill>
                <a:latin typeface="Montserrat"/>
              </a:rPr>
              <a:t>Comprehensive evaluations are necessary to validate system effectiveness across diverse waste scenarios.</a:t>
            </a:r>
          </a:p>
          <a:p>
            <a:pPr algn="just" marL="730274" indent="-365137" lvl="1">
              <a:lnSpc>
                <a:spcPts val="6020"/>
              </a:lnSpc>
              <a:buFont typeface="Arial"/>
              <a:buChar char="•"/>
            </a:pPr>
            <a:r>
              <a:rPr lang="en-US" sz="3382">
                <a:solidFill>
                  <a:srgbClr val="317F54"/>
                </a:solidFill>
                <a:latin typeface="Montserrat"/>
              </a:rPr>
              <a:t>Improving sensor accuracy is vital for reliable real-world deployment.</a:t>
            </a:r>
          </a:p>
          <a:p>
            <a:pPr algn="just" marL="730274" indent="-365137" lvl="1">
              <a:lnSpc>
                <a:spcPts val="6020"/>
              </a:lnSpc>
              <a:buFont typeface="Arial"/>
              <a:buChar char="•"/>
            </a:pPr>
            <a:r>
              <a:rPr lang="en-US" sz="3382">
                <a:solidFill>
                  <a:srgbClr val="317F54"/>
                </a:solidFill>
                <a:latin typeface="Montserrat"/>
              </a:rPr>
              <a:t>Efforts to reduce setup costs are necessary for widespread adoption and realizing environmental benefits.</a:t>
            </a:r>
          </a:p>
          <a:p>
            <a:pPr algn="just">
              <a:lnSpc>
                <a:spcPts val="4774"/>
              </a:lnSpc>
            </a:pPr>
          </a:p>
        </p:txBody>
      </p:sp>
      <p:sp>
        <p:nvSpPr>
          <p:cNvPr name="TextBox 8" id="8"/>
          <p:cNvSpPr txBox="true"/>
          <p:nvPr/>
        </p:nvSpPr>
        <p:spPr>
          <a:xfrm rot="0">
            <a:off x="5079024" y="524194"/>
            <a:ext cx="8129952" cy="1113788"/>
          </a:xfrm>
          <a:prstGeom prst="rect">
            <a:avLst/>
          </a:prstGeom>
        </p:spPr>
        <p:txBody>
          <a:bodyPr anchor="t" rtlCol="false" tIns="0" lIns="0" bIns="0" rIns="0">
            <a:spAutoFit/>
          </a:bodyPr>
          <a:lstStyle/>
          <a:p>
            <a:pPr algn="ctr">
              <a:lnSpc>
                <a:spcPts val="8479"/>
              </a:lnSpc>
            </a:pPr>
            <a:r>
              <a:rPr lang="en-US" sz="7999" spc="-87">
                <a:solidFill>
                  <a:srgbClr val="317F54"/>
                </a:solidFill>
                <a:latin typeface="Roboto Bold"/>
              </a:rPr>
              <a:t>CONCLUSION</a:t>
            </a:r>
          </a:p>
        </p:txBody>
      </p:sp>
      <p:sp>
        <p:nvSpPr>
          <p:cNvPr name="TextBox 9" id="9"/>
          <p:cNvSpPr txBox="true"/>
          <p:nvPr/>
        </p:nvSpPr>
        <p:spPr>
          <a:xfrm rot="0">
            <a:off x="9498467" y="9706610"/>
            <a:ext cx="46684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7086283"/>
            <a:ext cx="3525022" cy="2030323"/>
            <a:chOff x="0" y="0"/>
            <a:chExt cx="928401" cy="534735"/>
          </a:xfrm>
        </p:grpSpPr>
        <p:sp>
          <p:nvSpPr>
            <p:cNvPr name="Freeform 3" id="3"/>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4FCDCC"/>
            </a:solidFill>
          </p:spPr>
        </p:sp>
        <p:sp>
          <p:nvSpPr>
            <p:cNvPr name="TextBox 4" id="4"/>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1</a:t>
              </a:r>
            </a:p>
          </p:txBody>
        </p:sp>
      </p:grpSp>
      <p:grpSp>
        <p:nvGrpSpPr>
          <p:cNvPr name="Group 5" id="5"/>
          <p:cNvGrpSpPr/>
          <p:nvPr/>
        </p:nvGrpSpPr>
        <p:grpSpPr>
          <a:xfrm rot="-10800000">
            <a:off x="3909698" y="8499438"/>
            <a:ext cx="644024" cy="617168"/>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8B6B4">
                <a:alpha val="49804"/>
              </a:srgbClr>
            </a:solidFill>
          </p:spPr>
        </p:sp>
      </p:grpSp>
      <p:grpSp>
        <p:nvGrpSpPr>
          <p:cNvPr name="Group 7" id="7"/>
          <p:cNvGrpSpPr/>
          <p:nvPr/>
        </p:nvGrpSpPr>
        <p:grpSpPr>
          <a:xfrm rot="0">
            <a:off x="3909698" y="6469115"/>
            <a:ext cx="3525022" cy="2030323"/>
            <a:chOff x="0" y="0"/>
            <a:chExt cx="928401" cy="534735"/>
          </a:xfrm>
        </p:grpSpPr>
        <p:sp>
          <p:nvSpPr>
            <p:cNvPr name="Freeform 8" id="8"/>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18B6B4"/>
            </a:solidFill>
          </p:spPr>
        </p:sp>
        <p:sp>
          <p:nvSpPr>
            <p:cNvPr name="TextBox 9" id="9"/>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2</a:t>
              </a:r>
            </a:p>
          </p:txBody>
        </p:sp>
      </p:grpSp>
      <p:grpSp>
        <p:nvGrpSpPr>
          <p:cNvPr name="Group 10" id="10"/>
          <p:cNvGrpSpPr/>
          <p:nvPr/>
        </p:nvGrpSpPr>
        <p:grpSpPr>
          <a:xfrm rot="0">
            <a:off x="6842430" y="5851947"/>
            <a:ext cx="3525022" cy="2030323"/>
            <a:chOff x="0" y="0"/>
            <a:chExt cx="928401" cy="534735"/>
          </a:xfrm>
        </p:grpSpPr>
        <p:sp>
          <p:nvSpPr>
            <p:cNvPr name="Freeform 11" id="11"/>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37C9EF"/>
            </a:solidFill>
          </p:spPr>
        </p:sp>
        <p:sp>
          <p:nvSpPr>
            <p:cNvPr name="TextBox 12" id="12"/>
            <p:cNvSpPr txBox="true"/>
            <p:nvPr/>
          </p:nvSpPr>
          <p:spPr>
            <a:xfrm>
              <a:off x="0" y="-76200"/>
              <a:ext cx="928401" cy="610935"/>
            </a:xfrm>
            <a:prstGeom prst="rect">
              <a:avLst/>
            </a:prstGeom>
          </p:spPr>
          <p:txBody>
            <a:bodyPr anchor="ctr" rtlCol="false" tIns="50800" lIns="50800" bIns="50800" rIns="50800"/>
            <a:lstStyle/>
            <a:p>
              <a:pPr algn="ctr">
                <a:lnSpc>
                  <a:spcPts val="5599"/>
                </a:lnSpc>
              </a:pPr>
              <a:r>
                <a:rPr lang="en-US" sz="3999" spc="199">
                  <a:solidFill>
                    <a:srgbClr val="FFFFFF"/>
                  </a:solidFill>
                  <a:latin typeface="Aileron Ultra-Bold"/>
                </a:rPr>
                <a:t>3</a:t>
              </a:r>
            </a:p>
          </p:txBody>
        </p:sp>
      </p:grpSp>
      <p:grpSp>
        <p:nvGrpSpPr>
          <p:cNvPr name="Group 13" id="13"/>
          <p:cNvGrpSpPr/>
          <p:nvPr/>
        </p:nvGrpSpPr>
        <p:grpSpPr>
          <a:xfrm rot="0">
            <a:off x="9749295" y="5240138"/>
            <a:ext cx="3525022" cy="2030323"/>
            <a:chOff x="0" y="0"/>
            <a:chExt cx="928401" cy="534735"/>
          </a:xfrm>
        </p:grpSpPr>
        <p:sp>
          <p:nvSpPr>
            <p:cNvPr name="Freeform 14" id="14"/>
            <p:cNvSpPr/>
            <p:nvPr/>
          </p:nvSpPr>
          <p:spPr>
            <a:xfrm flipH="false" flipV="false" rot="0">
              <a:off x="0" y="0"/>
              <a:ext cx="928401" cy="534735"/>
            </a:xfrm>
            <a:custGeom>
              <a:avLst/>
              <a:gdLst/>
              <a:ahLst/>
              <a:cxnLst/>
              <a:rect r="r" b="b" t="t" l="l"/>
              <a:pathLst>
                <a:path h="534735" w="928401">
                  <a:moveTo>
                    <a:pt x="0" y="0"/>
                  </a:moveTo>
                  <a:lnTo>
                    <a:pt x="928401" y="0"/>
                  </a:lnTo>
                  <a:lnTo>
                    <a:pt x="928401" y="534735"/>
                  </a:lnTo>
                  <a:lnTo>
                    <a:pt x="0" y="534735"/>
                  </a:lnTo>
                  <a:close/>
                </a:path>
              </a:pathLst>
            </a:custGeom>
            <a:solidFill>
              <a:srgbClr val="2C92D5"/>
            </a:solidFill>
          </p:spPr>
        </p:sp>
        <p:sp>
          <p:nvSpPr>
            <p:cNvPr name="TextBox 15" id="15"/>
            <p:cNvSpPr txBox="true"/>
            <p:nvPr/>
          </p:nvSpPr>
          <p:spPr>
            <a:xfrm>
              <a:off x="0" y="-76200"/>
              <a:ext cx="928401" cy="610935"/>
            </a:xfrm>
            <a:prstGeom prst="rect">
              <a:avLst/>
            </a:prstGeom>
          </p:spPr>
          <p:txBody>
            <a:bodyPr anchor="ctr" rtlCol="false" tIns="50800" lIns="50800" bIns="50800" rIns="50800"/>
            <a:lstStyle/>
            <a:p>
              <a:pPr algn="ctr">
                <a:lnSpc>
                  <a:spcPts val="5599"/>
                </a:lnSpc>
              </a:pPr>
            </a:p>
            <a:p>
              <a:pPr algn="ctr">
                <a:lnSpc>
                  <a:spcPts val="5599"/>
                </a:lnSpc>
              </a:pPr>
            </a:p>
          </p:txBody>
        </p:sp>
      </p:grpSp>
      <p:grpSp>
        <p:nvGrpSpPr>
          <p:cNvPr name="Group 16" id="16"/>
          <p:cNvGrpSpPr/>
          <p:nvPr/>
        </p:nvGrpSpPr>
        <p:grpSpPr>
          <a:xfrm rot="-10800000">
            <a:off x="9739770" y="7265102"/>
            <a:ext cx="618157" cy="617168"/>
            <a:chOff x="0" y="0"/>
            <a:chExt cx="6350000" cy="6339840"/>
          </a:xfrm>
        </p:grpSpPr>
        <p:sp>
          <p:nvSpPr>
            <p:cNvPr name="Freeform 17" id="1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2C92D5">
                <a:alpha val="49804"/>
              </a:srgbClr>
            </a:solidFill>
          </p:spPr>
        </p:sp>
      </p:grpSp>
      <p:grpSp>
        <p:nvGrpSpPr>
          <p:cNvPr name="Group 18" id="18"/>
          <p:cNvGrpSpPr/>
          <p:nvPr/>
        </p:nvGrpSpPr>
        <p:grpSpPr>
          <a:xfrm rot="-10800000">
            <a:off x="6826088" y="7882270"/>
            <a:ext cx="618157" cy="617168"/>
            <a:chOff x="0" y="0"/>
            <a:chExt cx="6350000" cy="6339840"/>
          </a:xfrm>
        </p:grpSpPr>
        <p:sp>
          <p:nvSpPr>
            <p:cNvPr name="Freeform 19" id="1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37C9EF">
                <a:alpha val="49804"/>
              </a:srgbClr>
            </a:solidFill>
          </p:spPr>
        </p:sp>
      </p:grpSp>
      <p:grpSp>
        <p:nvGrpSpPr>
          <p:cNvPr name="Group 20" id="20"/>
          <p:cNvGrpSpPr/>
          <p:nvPr/>
        </p:nvGrpSpPr>
        <p:grpSpPr>
          <a:xfrm rot="0">
            <a:off x="12533832" y="3861654"/>
            <a:ext cx="4525941" cy="4020616"/>
            <a:chOff x="0" y="0"/>
            <a:chExt cx="977479" cy="868343"/>
          </a:xfrm>
        </p:grpSpPr>
        <p:sp>
          <p:nvSpPr>
            <p:cNvPr name="Freeform 21" id="21"/>
            <p:cNvSpPr/>
            <p:nvPr/>
          </p:nvSpPr>
          <p:spPr>
            <a:xfrm flipH="false" flipV="false" rot="0">
              <a:off x="0" y="0"/>
              <a:ext cx="977479" cy="868343"/>
            </a:xfrm>
            <a:custGeom>
              <a:avLst/>
              <a:gdLst/>
              <a:ahLst/>
              <a:cxnLst/>
              <a:rect r="r" b="b" t="t" l="l"/>
              <a:pathLst>
                <a:path h="868343" w="977479">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name="TextBox 22" id="22"/>
            <p:cNvSpPr txBox="true"/>
            <p:nvPr/>
          </p:nvSpPr>
          <p:spPr>
            <a:xfrm>
              <a:off x="0" y="127000"/>
              <a:ext cx="875879" cy="538143"/>
            </a:xfrm>
            <a:prstGeom prst="rect">
              <a:avLst/>
            </a:prstGeom>
          </p:spPr>
          <p:txBody>
            <a:bodyPr anchor="ctr" rtlCol="false" tIns="50800" lIns="50800" bIns="50800" rIns="50800"/>
            <a:lstStyle/>
            <a:p>
              <a:pPr algn="ctr">
                <a:lnSpc>
                  <a:spcPts val="5599"/>
                </a:lnSpc>
              </a:pPr>
            </a:p>
          </p:txBody>
        </p:sp>
      </p:grpSp>
      <p:grpSp>
        <p:nvGrpSpPr>
          <p:cNvPr name="Group 23" id="23"/>
          <p:cNvGrpSpPr/>
          <p:nvPr/>
        </p:nvGrpSpPr>
        <p:grpSpPr>
          <a:xfrm rot="-10800000">
            <a:off x="12640909" y="6647934"/>
            <a:ext cx="618157" cy="617168"/>
            <a:chOff x="0" y="0"/>
            <a:chExt cx="6350000" cy="6339840"/>
          </a:xfrm>
        </p:grpSpPr>
        <p:sp>
          <p:nvSpPr>
            <p:cNvPr name="Freeform 24" id="2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close/>
                </a:path>
              </a:pathLst>
            </a:custGeom>
            <a:solidFill>
              <a:srgbClr val="13538A">
                <a:alpha val="49804"/>
              </a:srgbClr>
            </a:solidFill>
          </p:spPr>
        </p:sp>
      </p:grpSp>
      <p:pic>
        <p:nvPicPr>
          <p:cNvPr name="Picture 25" id="25"/>
          <p:cNvPicPr>
            <a:picLocks noChangeAspect="true"/>
          </p:cNvPicPr>
          <p:nvPr/>
        </p:nvPicPr>
        <p:blipFill>
          <a:blip r:embed="rId2"/>
          <a:srcRect l="0" t="0" r="0" b="0"/>
          <a:stretch>
            <a:fillRect/>
          </a:stretch>
        </p:blipFill>
        <p:spPr>
          <a:xfrm flipH="false" flipV="false" rot="0">
            <a:off x="1407327" y="9051190"/>
            <a:ext cx="1350612" cy="1235810"/>
          </a:xfrm>
          <a:prstGeom prst="rect">
            <a:avLst/>
          </a:prstGeom>
        </p:spPr>
      </p:pic>
      <p:pic>
        <p:nvPicPr>
          <p:cNvPr name="Picture 26" id="26"/>
          <p:cNvPicPr>
            <a:picLocks noChangeAspect="true"/>
          </p:cNvPicPr>
          <p:nvPr/>
        </p:nvPicPr>
        <p:blipFill>
          <a:blip r:embed="rId2"/>
          <a:srcRect l="0" t="0" r="0" b="0"/>
          <a:stretch>
            <a:fillRect/>
          </a:stretch>
        </p:blipFill>
        <p:spPr>
          <a:xfrm flipH="false" flipV="false" rot="0">
            <a:off x="4687352" y="8640395"/>
            <a:ext cx="1350612" cy="1235810"/>
          </a:xfrm>
          <a:prstGeom prst="rect">
            <a:avLst/>
          </a:prstGeom>
        </p:spPr>
      </p:pic>
      <p:sp>
        <p:nvSpPr>
          <p:cNvPr name="Freeform 27" id="27"/>
          <p:cNvSpPr/>
          <p:nvPr/>
        </p:nvSpPr>
        <p:spPr>
          <a:xfrm flipH="false" flipV="false" rot="0">
            <a:off x="13259066" y="4862359"/>
            <a:ext cx="2086652" cy="2085417"/>
          </a:xfrm>
          <a:custGeom>
            <a:avLst/>
            <a:gdLst/>
            <a:ahLst/>
            <a:cxnLst/>
            <a:rect r="r" b="b" t="t" l="l"/>
            <a:pathLst>
              <a:path h="2085417" w="2086652">
                <a:moveTo>
                  <a:pt x="0" y="0"/>
                </a:moveTo>
                <a:lnTo>
                  <a:pt x="2086652" y="0"/>
                </a:lnTo>
                <a:lnTo>
                  <a:pt x="2086652" y="2085417"/>
                </a:lnTo>
                <a:lnTo>
                  <a:pt x="0" y="2085417"/>
                </a:lnTo>
                <a:lnTo>
                  <a:pt x="0" y="0"/>
                </a:lnTo>
                <a:close/>
              </a:path>
            </a:pathLst>
          </a:custGeom>
          <a:blipFill>
            <a:blip r:embed="rId3"/>
            <a:stretch>
              <a:fillRect l="-5013" t="-3763" r="0" b="-3763"/>
            </a:stretch>
          </a:blipFill>
        </p:spPr>
      </p:sp>
      <p:sp>
        <p:nvSpPr>
          <p:cNvPr name="Freeform 28" id="28"/>
          <p:cNvSpPr/>
          <p:nvPr/>
        </p:nvSpPr>
        <p:spPr>
          <a:xfrm flipH="false" flipV="false" rot="0">
            <a:off x="17059772" y="5115382"/>
            <a:ext cx="1277854" cy="1579370"/>
          </a:xfrm>
          <a:custGeom>
            <a:avLst/>
            <a:gdLst/>
            <a:ahLst/>
            <a:cxnLst/>
            <a:rect r="r" b="b" t="t" l="l"/>
            <a:pathLst>
              <a:path h="1579370" w="1277854">
                <a:moveTo>
                  <a:pt x="0" y="0"/>
                </a:moveTo>
                <a:lnTo>
                  <a:pt x="1277855" y="0"/>
                </a:lnTo>
                <a:lnTo>
                  <a:pt x="1277855" y="1579370"/>
                </a:lnTo>
                <a:lnTo>
                  <a:pt x="0" y="1579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0807518" y="7484276"/>
            <a:ext cx="2596643" cy="2506941"/>
          </a:xfrm>
          <a:custGeom>
            <a:avLst/>
            <a:gdLst/>
            <a:ahLst/>
            <a:cxnLst/>
            <a:rect r="r" b="b" t="t" l="l"/>
            <a:pathLst>
              <a:path h="2506941" w="2596643">
                <a:moveTo>
                  <a:pt x="0" y="0"/>
                </a:moveTo>
                <a:lnTo>
                  <a:pt x="2596644" y="0"/>
                </a:lnTo>
                <a:lnTo>
                  <a:pt x="2596644" y="2506941"/>
                </a:lnTo>
                <a:lnTo>
                  <a:pt x="0" y="25069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30" id="30"/>
          <p:cNvPicPr>
            <a:picLocks noChangeAspect="true"/>
          </p:cNvPicPr>
          <p:nvPr/>
        </p:nvPicPr>
        <p:blipFill>
          <a:blip r:embed="rId8"/>
          <a:srcRect l="0" t="0" r="0" b="0"/>
          <a:stretch>
            <a:fillRect/>
          </a:stretch>
        </p:blipFill>
        <p:spPr>
          <a:xfrm flipH="false" flipV="false" rot="0">
            <a:off x="15737701" y="5566059"/>
            <a:ext cx="589897" cy="404080"/>
          </a:xfrm>
          <a:prstGeom prst="rect">
            <a:avLst/>
          </a:prstGeom>
        </p:spPr>
      </p:pic>
      <p:sp>
        <p:nvSpPr>
          <p:cNvPr name="TextBox 31" id="31"/>
          <p:cNvSpPr txBox="true"/>
          <p:nvPr/>
        </p:nvSpPr>
        <p:spPr>
          <a:xfrm rot="0">
            <a:off x="3570144" y="5182572"/>
            <a:ext cx="3585028" cy="1291124"/>
          </a:xfrm>
          <a:prstGeom prst="rect">
            <a:avLst/>
          </a:prstGeom>
        </p:spPr>
        <p:txBody>
          <a:bodyPr anchor="t" rtlCol="false" tIns="0" lIns="0" bIns="0" rIns="0">
            <a:spAutoFit/>
          </a:bodyPr>
          <a:lstStyle/>
          <a:p>
            <a:pPr algn="ctr">
              <a:lnSpc>
                <a:spcPts val="3413"/>
              </a:lnSpc>
            </a:pPr>
            <a:r>
              <a:rPr lang="en-US" sz="2566" spc="66">
                <a:solidFill>
                  <a:srgbClr val="191919"/>
                </a:solidFill>
                <a:latin typeface="Aileron"/>
              </a:rPr>
              <a:t>Finalize Idea</a:t>
            </a:r>
          </a:p>
          <a:p>
            <a:pPr algn="ctr">
              <a:lnSpc>
                <a:spcPts val="3413"/>
              </a:lnSpc>
            </a:pPr>
            <a:r>
              <a:rPr lang="en-US" sz="2566" spc="66">
                <a:solidFill>
                  <a:srgbClr val="191919"/>
                </a:solidFill>
                <a:latin typeface="Arial"/>
              </a:rPr>
              <a:t>&amp; </a:t>
            </a:r>
            <a:r>
              <a:rPr lang="en-US" sz="2566" spc="66">
                <a:solidFill>
                  <a:srgbClr val="191919"/>
                </a:solidFill>
                <a:latin typeface="Arial"/>
              </a:rPr>
              <a:t>      </a:t>
            </a:r>
          </a:p>
          <a:p>
            <a:pPr algn="ctr" marL="0" indent="0" lvl="0">
              <a:lnSpc>
                <a:spcPts val="3413"/>
              </a:lnSpc>
            </a:pPr>
            <a:r>
              <a:rPr lang="en-US" sz="2566" spc="66">
                <a:solidFill>
                  <a:srgbClr val="191919"/>
                </a:solidFill>
                <a:latin typeface="Aileron"/>
              </a:rPr>
              <a:t>work Distribution</a:t>
            </a:r>
          </a:p>
        </p:txBody>
      </p:sp>
      <p:sp>
        <p:nvSpPr>
          <p:cNvPr name="TextBox 32" id="32"/>
          <p:cNvSpPr txBox="true"/>
          <p:nvPr/>
        </p:nvSpPr>
        <p:spPr>
          <a:xfrm rot="0">
            <a:off x="1134116" y="5138901"/>
            <a:ext cx="2416022" cy="1808874"/>
          </a:xfrm>
          <a:prstGeom prst="rect">
            <a:avLst/>
          </a:prstGeom>
        </p:spPr>
        <p:txBody>
          <a:bodyPr anchor="t" rtlCol="false" tIns="0" lIns="0" bIns="0" rIns="0">
            <a:spAutoFit/>
          </a:bodyPr>
          <a:lstStyle/>
          <a:p>
            <a:pPr algn="ctr">
              <a:lnSpc>
                <a:spcPts val="4824"/>
              </a:lnSpc>
            </a:pPr>
            <a:r>
              <a:rPr lang="en-US" sz="3327" spc="99">
                <a:solidFill>
                  <a:srgbClr val="191919"/>
                </a:solidFill>
                <a:latin typeface="Aileron"/>
              </a:rPr>
              <a:t>Research</a:t>
            </a:r>
          </a:p>
          <a:p>
            <a:pPr algn="ctr">
              <a:lnSpc>
                <a:spcPts val="4824"/>
              </a:lnSpc>
            </a:pPr>
            <a:r>
              <a:rPr lang="en-US" sz="3327" spc="99">
                <a:solidFill>
                  <a:srgbClr val="191919"/>
                </a:solidFill>
                <a:latin typeface="Arial"/>
              </a:rPr>
              <a:t>&amp;</a:t>
            </a:r>
          </a:p>
          <a:p>
            <a:pPr algn="ctr" marL="0" indent="0" lvl="0">
              <a:lnSpc>
                <a:spcPts val="4824"/>
              </a:lnSpc>
            </a:pPr>
            <a:r>
              <a:rPr lang="en-US" sz="3327" spc="99">
                <a:solidFill>
                  <a:srgbClr val="191919"/>
                </a:solidFill>
                <a:latin typeface="Aileron"/>
              </a:rPr>
              <a:t>Ideation</a:t>
            </a:r>
          </a:p>
        </p:txBody>
      </p:sp>
      <p:sp>
        <p:nvSpPr>
          <p:cNvPr name="TextBox 33" id="33"/>
          <p:cNvSpPr txBox="true"/>
          <p:nvPr/>
        </p:nvSpPr>
        <p:spPr>
          <a:xfrm rot="0">
            <a:off x="6315862" y="4312807"/>
            <a:ext cx="3458477" cy="1455292"/>
          </a:xfrm>
          <a:prstGeom prst="rect">
            <a:avLst/>
          </a:prstGeom>
        </p:spPr>
        <p:txBody>
          <a:bodyPr anchor="t" rtlCol="false" tIns="0" lIns="0" bIns="0" rIns="0">
            <a:spAutoFit/>
          </a:bodyPr>
          <a:lstStyle/>
          <a:p>
            <a:pPr algn="ctr">
              <a:lnSpc>
                <a:spcPts val="3500"/>
              </a:lnSpc>
            </a:pPr>
            <a:r>
              <a:rPr lang="en-US" sz="2500" spc="75">
                <a:solidFill>
                  <a:srgbClr val="191919"/>
                </a:solidFill>
                <a:latin typeface="Aileron Bold"/>
              </a:rPr>
              <a:t>Review 1</a:t>
            </a:r>
          </a:p>
          <a:p>
            <a:pPr algn="just" marL="474983" indent="-237491" lvl="1">
              <a:lnSpc>
                <a:spcPts val="4422"/>
              </a:lnSpc>
              <a:buFont typeface="Arial"/>
              <a:buChar char="•"/>
            </a:pPr>
            <a:r>
              <a:rPr lang="en-US" sz="2200" spc="66">
                <a:solidFill>
                  <a:srgbClr val="191919"/>
                </a:solidFill>
                <a:latin typeface="Aileron Bold"/>
              </a:rPr>
              <a:t> Required equipment</a:t>
            </a:r>
          </a:p>
          <a:p>
            <a:pPr algn="just" marL="474983" indent="-237491" lvl="1">
              <a:lnSpc>
                <a:spcPts val="4422"/>
              </a:lnSpc>
              <a:buFont typeface="Arial"/>
              <a:buChar char="•"/>
            </a:pPr>
            <a:r>
              <a:rPr lang="en-US" sz="2200" spc="66">
                <a:solidFill>
                  <a:srgbClr val="191919"/>
                </a:solidFill>
                <a:latin typeface="Aileron Bold"/>
              </a:rPr>
              <a:t>Documentation </a:t>
            </a:r>
          </a:p>
        </p:txBody>
      </p:sp>
      <p:sp>
        <p:nvSpPr>
          <p:cNvPr name="TextBox 34" id="34"/>
          <p:cNvSpPr txBox="true"/>
          <p:nvPr/>
        </p:nvSpPr>
        <p:spPr>
          <a:xfrm rot="0">
            <a:off x="9774339" y="4237990"/>
            <a:ext cx="2866570" cy="905510"/>
          </a:xfrm>
          <a:prstGeom prst="rect">
            <a:avLst/>
          </a:prstGeom>
        </p:spPr>
        <p:txBody>
          <a:bodyPr anchor="t" rtlCol="false" tIns="0" lIns="0" bIns="0" rIns="0">
            <a:spAutoFit/>
          </a:bodyPr>
          <a:lstStyle/>
          <a:p>
            <a:pPr algn="ctr" marL="0" indent="0" lvl="0">
              <a:lnSpc>
                <a:spcPts val="3640"/>
              </a:lnSpc>
            </a:pPr>
            <a:r>
              <a:rPr lang="en-US" sz="2600" spc="78">
                <a:solidFill>
                  <a:srgbClr val="191919"/>
                </a:solidFill>
                <a:latin typeface="Aileron Bold"/>
              </a:rPr>
              <a:t>60%  Hardware till review-2</a:t>
            </a:r>
          </a:p>
        </p:txBody>
      </p:sp>
      <p:grpSp>
        <p:nvGrpSpPr>
          <p:cNvPr name="Group 35" id="35"/>
          <p:cNvGrpSpPr/>
          <p:nvPr/>
        </p:nvGrpSpPr>
        <p:grpSpPr>
          <a:xfrm rot="0">
            <a:off x="3550138" y="628764"/>
            <a:ext cx="11187724" cy="2252047"/>
            <a:chOff x="0" y="0"/>
            <a:chExt cx="14916965" cy="3002730"/>
          </a:xfrm>
        </p:grpSpPr>
        <p:sp>
          <p:nvSpPr>
            <p:cNvPr name="TextBox 36" id="36"/>
            <p:cNvSpPr txBox="true"/>
            <p:nvPr/>
          </p:nvSpPr>
          <p:spPr>
            <a:xfrm rot="0">
              <a:off x="0" y="1814433"/>
              <a:ext cx="14916965" cy="1188297"/>
            </a:xfrm>
            <a:prstGeom prst="rect">
              <a:avLst/>
            </a:prstGeom>
          </p:spPr>
          <p:txBody>
            <a:bodyPr anchor="t" rtlCol="false" tIns="0" lIns="0" bIns="0" rIns="0">
              <a:spAutoFit/>
            </a:bodyPr>
            <a:lstStyle/>
            <a:p>
              <a:pPr algn="ctr" marL="0" indent="0" lvl="0">
                <a:lnSpc>
                  <a:spcPts val="3640"/>
                </a:lnSpc>
              </a:pPr>
              <a:r>
                <a:rPr lang="en-US" sz="2600" spc="78" u="none">
                  <a:solidFill>
                    <a:srgbClr val="191919"/>
                  </a:solidFill>
                  <a:latin typeface="Aileron"/>
                </a:rPr>
                <a:t>5-Milestones</a:t>
              </a:r>
            </a:p>
            <a:p>
              <a:pPr algn="ctr" marL="0" indent="0" lvl="0">
                <a:lnSpc>
                  <a:spcPts val="3640"/>
                </a:lnSpc>
              </a:pPr>
            </a:p>
          </p:txBody>
        </p:sp>
        <p:sp>
          <p:nvSpPr>
            <p:cNvPr name="TextBox 37" id="37"/>
            <p:cNvSpPr txBox="true"/>
            <p:nvPr/>
          </p:nvSpPr>
          <p:spPr>
            <a:xfrm rot="0">
              <a:off x="0" y="-47625"/>
              <a:ext cx="14916965" cy="1774656"/>
            </a:xfrm>
            <a:prstGeom prst="rect">
              <a:avLst/>
            </a:prstGeom>
          </p:spPr>
          <p:txBody>
            <a:bodyPr anchor="t" rtlCol="false" tIns="0" lIns="0" bIns="0" rIns="0">
              <a:spAutoFit/>
            </a:bodyPr>
            <a:lstStyle/>
            <a:p>
              <a:pPr algn="ctr">
                <a:lnSpc>
                  <a:spcPts val="5370"/>
                </a:lnSpc>
              </a:pPr>
              <a:r>
                <a:rPr lang="en-US" sz="4099" spc="122">
                  <a:solidFill>
                    <a:srgbClr val="191919"/>
                  </a:solidFill>
                  <a:latin typeface="Aileron Ultra-Bold"/>
                </a:rPr>
                <a:t>WORKING PLAN</a:t>
              </a:r>
            </a:p>
            <a:p>
              <a:pPr algn="ctr" marL="0" indent="0" lvl="0">
                <a:lnSpc>
                  <a:spcPts val="5370"/>
                </a:lnSpc>
              </a:pPr>
            </a:p>
          </p:txBody>
        </p:sp>
      </p:grpSp>
      <p:sp>
        <p:nvSpPr>
          <p:cNvPr name="TextBox 38" id="38"/>
          <p:cNvSpPr txBox="true"/>
          <p:nvPr/>
        </p:nvSpPr>
        <p:spPr>
          <a:xfrm rot="0">
            <a:off x="9900467" y="5414482"/>
            <a:ext cx="2614315" cy="2069794"/>
          </a:xfrm>
          <a:prstGeom prst="rect">
            <a:avLst/>
          </a:prstGeom>
        </p:spPr>
        <p:txBody>
          <a:bodyPr anchor="t" rtlCol="false" tIns="0" lIns="0" bIns="0" rIns="0">
            <a:spAutoFit/>
          </a:bodyPr>
          <a:lstStyle/>
          <a:p>
            <a:pPr algn="ctr">
              <a:lnSpc>
                <a:spcPts val="1874"/>
              </a:lnSpc>
            </a:pPr>
            <a:r>
              <a:rPr lang="en-US" sz="1768" spc="-100">
                <a:solidFill>
                  <a:srgbClr val="191919"/>
                </a:solidFill>
                <a:latin typeface="Roboto Bold"/>
              </a:rPr>
              <a:t>10% WORK END OF THE JAN</a:t>
            </a:r>
          </a:p>
          <a:p>
            <a:pPr algn="ctr">
              <a:lnSpc>
                <a:spcPts val="1874"/>
              </a:lnSpc>
            </a:pPr>
          </a:p>
          <a:p>
            <a:pPr algn="ctr">
              <a:lnSpc>
                <a:spcPts val="1874"/>
              </a:lnSpc>
            </a:pPr>
            <a:r>
              <a:rPr lang="en-US" sz="1768" spc="-100">
                <a:solidFill>
                  <a:srgbClr val="191919"/>
                </a:solidFill>
                <a:latin typeface="Roboto Bold"/>
              </a:rPr>
              <a:t>30% HW END OF THE FEB</a:t>
            </a:r>
          </a:p>
          <a:p>
            <a:pPr algn="ctr">
              <a:lnSpc>
                <a:spcPts val="1874"/>
              </a:lnSpc>
            </a:pPr>
          </a:p>
          <a:p>
            <a:pPr algn="ctr">
              <a:lnSpc>
                <a:spcPts val="1874"/>
              </a:lnSpc>
            </a:pPr>
            <a:r>
              <a:rPr lang="en-US" sz="1768" spc="-100">
                <a:solidFill>
                  <a:srgbClr val="191919"/>
                </a:solidFill>
                <a:latin typeface="Roboto Bold"/>
              </a:rPr>
              <a:t>TESTING AND ITERATION</a:t>
            </a:r>
          </a:p>
          <a:p>
            <a:pPr algn="ctr">
              <a:lnSpc>
                <a:spcPts val="1874"/>
              </a:lnSpc>
            </a:pPr>
          </a:p>
          <a:p>
            <a:pPr algn="ctr">
              <a:lnSpc>
                <a:spcPts val="1874"/>
              </a:lnSpc>
            </a:pPr>
            <a:r>
              <a:rPr lang="en-US" sz="1768" spc="-100">
                <a:solidFill>
                  <a:srgbClr val="191919"/>
                </a:solidFill>
                <a:latin typeface="Roboto Bold"/>
              </a:rPr>
              <a:t>60% HW TILL REVIEW-2</a:t>
            </a:r>
          </a:p>
          <a:p>
            <a:pPr algn="ctr">
              <a:lnSpc>
                <a:spcPts val="1874"/>
              </a:lnSpc>
            </a:pPr>
          </a:p>
          <a:p>
            <a:pPr algn="ctr">
              <a:lnSpc>
                <a:spcPts val="1874"/>
              </a:lnSpc>
              <a:spcBef>
                <a:spcPct val="0"/>
              </a:spcBef>
            </a:pPr>
          </a:p>
        </p:txBody>
      </p:sp>
      <p:sp>
        <p:nvSpPr>
          <p:cNvPr name="TextBox 39" id="39"/>
          <p:cNvSpPr txBox="true"/>
          <p:nvPr/>
        </p:nvSpPr>
        <p:spPr>
          <a:xfrm rot="0">
            <a:off x="10992588" y="3283662"/>
            <a:ext cx="430073" cy="916091"/>
          </a:xfrm>
          <a:prstGeom prst="rect">
            <a:avLst/>
          </a:prstGeom>
        </p:spPr>
        <p:txBody>
          <a:bodyPr anchor="t" rtlCol="false" tIns="0" lIns="0" bIns="0" rIns="0">
            <a:spAutoFit/>
          </a:bodyPr>
          <a:lstStyle/>
          <a:p>
            <a:pPr algn="ctr">
              <a:lnSpc>
                <a:spcPts val="6943"/>
              </a:lnSpc>
              <a:spcBef>
                <a:spcPct val="0"/>
              </a:spcBef>
            </a:pPr>
            <a:r>
              <a:rPr lang="en-US" sz="6550" spc="-373">
                <a:solidFill>
                  <a:srgbClr val="191919"/>
                </a:solidFill>
                <a:latin typeface="Roboto Bold"/>
              </a:rPr>
              <a:t>4</a:t>
            </a:r>
          </a:p>
        </p:txBody>
      </p:sp>
      <p:sp>
        <p:nvSpPr>
          <p:cNvPr name="TextBox 40" id="40"/>
          <p:cNvSpPr txBox="true"/>
          <p:nvPr/>
        </p:nvSpPr>
        <p:spPr>
          <a:xfrm rot="0">
            <a:off x="14302392" y="7512851"/>
            <a:ext cx="215037" cy="462808"/>
          </a:xfrm>
          <a:prstGeom prst="rect">
            <a:avLst/>
          </a:prstGeom>
        </p:spPr>
        <p:txBody>
          <a:bodyPr anchor="t" rtlCol="false" tIns="0" lIns="0" bIns="0" rIns="0">
            <a:spAutoFit/>
          </a:bodyPr>
          <a:lstStyle/>
          <a:p>
            <a:pPr algn="ctr">
              <a:lnSpc>
                <a:spcPts val="3471"/>
              </a:lnSpc>
              <a:spcBef>
                <a:spcPct val="0"/>
              </a:spcBef>
            </a:pPr>
            <a:r>
              <a:rPr lang="en-US" sz="3275" spc="-186">
                <a:solidFill>
                  <a:srgbClr val="191919"/>
                </a:solidFill>
                <a:latin typeface="Roboto Bold"/>
              </a:rPr>
              <a:t>5</a:t>
            </a:r>
          </a:p>
        </p:txBody>
      </p:sp>
      <p:sp>
        <p:nvSpPr>
          <p:cNvPr name="TextBox 41" id="41"/>
          <p:cNvSpPr txBox="true"/>
          <p:nvPr/>
        </p:nvSpPr>
        <p:spPr>
          <a:xfrm rot="0">
            <a:off x="17698699" y="9667685"/>
            <a:ext cx="480298"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13</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CE8CB"/>
        </a:solidFill>
      </p:bgPr>
    </p:bg>
    <p:spTree>
      <p:nvGrpSpPr>
        <p:cNvPr id="1" name=""/>
        <p:cNvGrpSpPr/>
        <p:nvPr/>
      </p:nvGrpSpPr>
      <p:grpSpPr>
        <a:xfrm>
          <a:off x="0" y="0"/>
          <a:ext cx="0" cy="0"/>
          <a:chOff x="0" y="0"/>
          <a:chExt cx="0" cy="0"/>
        </a:xfrm>
      </p:grpSpPr>
      <p:sp>
        <p:nvSpPr>
          <p:cNvPr name="TextBox 2" id="2"/>
          <p:cNvSpPr txBox="true"/>
          <p:nvPr/>
        </p:nvSpPr>
        <p:spPr>
          <a:xfrm rot="0">
            <a:off x="4687990" y="75036"/>
            <a:ext cx="9334500" cy="3080977"/>
          </a:xfrm>
          <a:prstGeom prst="rect">
            <a:avLst/>
          </a:prstGeom>
        </p:spPr>
        <p:txBody>
          <a:bodyPr anchor="t" rtlCol="false" tIns="0" lIns="0" bIns="0" rIns="0">
            <a:spAutoFit/>
          </a:bodyPr>
          <a:lstStyle/>
          <a:p>
            <a:pPr algn="ctr">
              <a:lnSpc>
                <a:spcPts val="12357"/>
              </a:lnSpc>
            </a:pPr>
            <a:r>
              <a:rPr lang="en-US" sz="8826">
                <a:solidFill>
                  <a:srgbClr val="317F54"/>
                </a:solidFill>
                <a:latin typeface="Roboto Bold"/>
              </a:rPr>
              <a:t>GROUP MEMBERS</a:t>
            </a:r>
          </a:p>
          <a:p>
            <a:pPr algn="ctr">
              <a:lnSpc>
                <a:spcPts val="12357"/>
              </a:lnSpc>
            </a:pPr>
          </a:p>
        </p:txBody>
      </p:sp>
      <p:grpSp>
        <p:nvGrpSpPr>
          <p:cNvPr name="Group 3" id="3"/>
          <p:cNvGrpSpPr/>
          <p:nvPr/>
        </p:nvGrpSpPr>
        <p:grpSpPr>
          <a:xfrm rot="0">
            <a:off x="903844" y="1846231"/>
            <a:ext cx="16480311" cy="7933357"/>
            <a:chOff x="0" y="0"/>
            <a:chExt cx="4340494" cy="2089444"/>
          </a:xfrm>
        </p:grpSpPr>
        <p:sp>
          <p:nvSpPr>
            <p:cNvPr name="Freeform 4" id="4"/>
            <p:cNvSpPr/>
            <p:nvPr/>
          </p:nvSpPr>
          <p:spPr>
            <a:xfrm flipH="false" flipV="false" rot="0">
              <a:off x="0" y="0"/>
              <a:ext cx="4340494" cy="2089444"/>
            </a:xfrm>
            <a:custGeom>
              <a:avLst/>
              <a:gdLst/>
              <a:ahLst/>
              <a:cxnLst/>
              <a:rect r="r" b="b" t="t" l="l"/>
              <a:pathLst>
                <a:path h="2089444" w="4340494">
                  <a:moveTo>
                    <a:pt x="23958" y="0"/>
                  </a:moveTo>
                  <a:lnTo>
                    <a:pt x="4316535" y="0"/>
                  </a:lnTo>
                  <a:cubicBezTo>
                    <a:pt x="4322890" y="0"/>
                    <a:pt x="4328983" y="2524"/>
                    <a:pt x="4333477" y="7017"/>
                  </a:cubicBezTo>
                  <a:cubicBezTo>
                    <a:pt x="4337969" y="11510"/>
                    <a:pt x="4340494" y="17604"/>
                    <a:pt x="4340494" y="23958"/>
                  </a:cubicBezTo>
                  <a:lnTo>
                    <a:pt x="4340494" y="2065486"/>
                  </a:lnTo>
                  <a:cubicBezTo>
                    <a:pt x="4340494" y="2078717"/>
                    <a:pt x="4329767" y="2089444"/>
                    <a:pt x="4316535" y="2089444"/>
                  </a:cubicBezTo>
                  <a:lnTo>
                    <a:pt x="23958" y="2089444"/>
                  </a:lnTo>
                  <a:cubicBezTo>
                    <a:pt x="17604" y="2089444"/>
                    <a:pt x="11510" y="2086920"/>
                    <a:pt x="7017" y="2082427"/>
                  </a:cubicBezTo>
                  <a:cubicBezTo>
                    <a:pt x="2524" y="2077934"/>
                    <a:pt x="0" y="2071840"/>
                    <a:pt x="0" y="2065486"/>
                  </a:cubicBezTo>
                  <a:lnTo>
                    <a:pt x="0" y="23958"/>
                  </a:lnTo>
                  <a:cubicBezTo>
                    <a:pt x="0" y="17604"/>
                    <a:pt x="2524" y="11510"/>
                    <a:pt x="7017" y="7017"/>
                  </a:cubicBezTo>
                  <a:cubicBezTo>
                    <a:pt x="11510" y="2524"/>
                    <a:pt x="17604" y="0"/>
                    <a:pt x="23958" y="0"/>
                  </a:cubicBezTo>
                  <a:close/>
                </a:path>
              </a:pathLst>
            </a:custGeom>
            <a:solidFill>
              <a:srgbClr val="FFFFFF"/>
            </a:solidFill>
          </p:spPr>
        </p:sp>
        <p:sp>
          <p:nvSpPr>
            <p:cNvPr name="TextBox 5" id="5"/>
            <p:cNvSpPr txBox="true"/>
            <p:nvPr/>
          </p:nvSpPr>
          <p:spPr>
            <a:xfrm>
              <a:off x="0" y="19050"/>
              <a:ext cx="4340494" cy="2070394"/>
            </a:xfrm>
            <a:prstGeom prst="rect">
              <a:avLst/>
            </a:prstGeom>
          </p:spPr>
          <p:txBody>
            <a:bodyPr anchor="ctr" rtlCol="false" tIns="50800" lIns="50800" bIns="50800" rIns="50800"/>
            <a:lstStyle/>
            <a:p>
              <a:pPr algn="ctr">
                <a:lnSpc>
                  <a:spcPts val="1874"/>
                </a:lnSpc>
              </a:pPr>
            </a:p>
          </p:txBody>
        </p:sp>
      </p:grpSp>
      <p:sp>
        <p:nvSpPr>
          <p:cNvPr name="TextBox 6" id="6"/>
          <p:cNvSpPr txBox="true"/>
          <p:nvPr/>
        </p:nvSpPr>
        <p:spPr>
          <a:xfrm rot="0">
            <a:off x="2255949" y="2129612"/>
            <a:ext cx="14538068" cy="6989400"/>
          </a:xfrm>
          <a:prstGeom prst="rect">
            <a:avLst/>
          </a:prstGeom>
        </p:spPr>
        <p:txBody>
          <a:bodyPr anchor="t" rtlCol="false" tIns="0" lIns="0" bIns="0" rIns="0">
            <a:spAutoFit/>
          </a:bodyPr>
          <a:lstStyle/>
          <a:p>
            <a:pPr algn="just">
              <a:lnSpc>
                <a:spcPts val="6932"/>
              </a:lnSpc>
            </a:pPr>
            <a:r>
              <a:rPr lang="en-US" sz="4951">
                <a:solidFill>
                  <a:srgbClr val="317F54"/>
                </a:solidFill>
                <a:latin typeface="Canva Sans Bold"/>
              </a:rPr>
              <a:t>21BEC10040      Mohammad Sohel</a:t>
            </a:r>
          </a:p>
          <a:p>
            <a:pPr algn="just">
              <a:lnSpc>
                <a:spcPts val="6932"/>
              </a:lnSpc>
            </a:pPr>
            <a:r>
              <a:rPr lang="en-US" sz="4951">
                <a:solidFill>
                  <a:srgbClr val="317F54"/>
                </a:solidFill>
                <a:latin typeface="Canva Sans Bold"/>
              </a:rPr>
              <a:t>21MEI10052        Lalit Sahu</a:t>
            </a:r>
          </a:p>
          <a:p>
            <a:pPr algn="just">
              <a:lnSpc>
                <a:spcPts val="6932"/>
              </a:lnSpc>
            </a:pPr>
            <a:r>
              <a:rPr lang="en-US" sz="4951">
                <a:solidFill>
                  <a:srgbClr val="317F54"/>
                </a:solidFill>
                <a:latin typeface="Canva Sans Bold"/>
              </a:rPr>
              <a:t>21BEC10038       Aman Upadhyay</a:t>
            </a:r>
          </a:p>
          <a:p>
            <a:pPr algn="just">
              <a:lnSpc>
                <a:spcPts val="6932"/>
              </a:lnSpc>
            </a:pPr>
            <a:r>
              <a:rPr lang="en-US" sz="4951">
                <a:solidFill>
                  <a:srgbClr val="317F54"/>
                </a:solidFill>
                <a:latin typeface="Canva Sans Bold"/>
              </a:rPr>
              <a:t>21BAC10037       Ashish Barpete</a:t>
            </a:r>
          </a:p>
          <a:p>
            <a:pPr algn="just">
              <a:lnSpc>
                <a:spcPts val="6932"/>
              </a:lnSpc>
            </a:pPr>
            <a:r>
              <a:rPr lang="en-US" sz="4951">
                <a:solidFill>
                  <a:srgbClr val="317F54"/>
                </a:solidFill>
                <a:latin typeface="Canva Sans Bold"/>
              </a:rPr>
              <a:t>21BAC10038      Manish Meena</a:t>
            </a:r>
          </a:p>
          <a:p>
            <a:pPr algn="just">
              <a:lnSpc>
                <a:spcPts val="6932"/>
              </a:lnSpc>
            </a:pPr>
            <a:r>
              <a:rPr lang="en-US" sz="4951">
                <a:solidFill>
                  <a:srgbClr val="317F54"/>
                </a:solidFill>
                <a:latin typeface="Canva Sans Bold"/>
              </a:rPr>
              <a:t>21BCE11564       Waris Hussain</a:t>
            </a:r>
          </a:p>
          <a:p>
            <a:pPr algn="just">
              <a:lnSpc>
                <a:spcPts val="6932"/>
              </a:lnSpc>
            </a:pPr>
            <a:r>
              <a:rPr lang="en-US" sz="4951">
                <a:solidFill>
                  <a:srgbClr val="317F54"/>
                </a:solidFill>
                <a:latin typeface="Canva Sans Bold"/>
              </a:rPr>
              <a:t>21MIM10015      Mohammad Atiullah Shaikh</a:t>
            </a:r>
          </a:p>
          <a:p>
            <a:pPr algn="just">
              <a:lnSpc>
                <a:spcPts val="6932"/>
              </a:lnSpc>
            </a:pPr>
            <a:r>
              <a:rPr lang="en-US" sz="4951">
                <a:solidFill>
                  <a:srgbClr val="317F54"/>
                </a:solidFill>
                <a:latin typeface="Canva Sans Bold"/>
              </a:rPr>
              <a:t>21BAI10056       Mirza Farhan Zaid</a:t>
            </a:r>
          </a:p>
        </p:txBody>
      </p:sp>
      <p:sp>
        <p:nvSpPr>
          <p:cNvPr name="TextBox 7" id="7"/>
          <p:cNvSpPr txBox="true"/>
          <p:nvPr/>
        </p:nvSpPr>
        <p:spPr>
          <a:xfrm rot="0">
            <a:off x="9291561" y="9706610"/>
            <a:ext cx="23705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263344" y="1479925"/>
            <a:ext cx="17761313" cy="9404709"/>
            <a:chOff x="0" y="0"/>
            <a:chExt cx="4677877" cy="2476960"/>
          </a:xfrm>
        </p:grpSpPr>
        <p:sp>
          <p:nvSpPr>
            <p:cNvPr name="Freeform 4" id="4"/>
            <p:cNvSpPr/>
            <p:nvPr/>
          </p:nvSpPr>
          <p:spPr>
            <a:xfrm flipH="false" flipV="false" rot="0">
              <a:off x="0" y="0"/>
              <a:ext cx="4677876" cy="2476960"/>
            </a:xfrm>
            <a:custGeom>
              <a:avLst/>
              <a:gdLst/>
              <a:ahLst/>
              <a:cxnLst/>
              <a:rect r="r" b="b" t="t" l="l"/>
              <a:pathLst>
                <a:path h="2476960" w="4677876">
                  <a:moveTo>
                    <a:pt x="22230" y="0"/>
                  </a:moveTo>
                  <a:lnTo>
                    <a:pt x="4655646" y="0"/>
                  </a:lnTo>
                  <a:cubicBezTo>
                    <a:pt x="4667924" y="0"/>
                    <a:pt x="4677876" y="9953"/>
                    <a:pt x="4677876" y="22230"/>
                  </a:cubicBezTo>
                  <a:lnTo>
                    <a:pt x="4677876" y="2454730"/>
                  </a:lnTo>
                  <a:cubicBezTo>
                    <a:pt x="4677876" y="2467008"/>
                    <a:pt x="4667924" y="2476960"/>
                    <a:pt x="4655646" y="2476960"/>
                  </a:cubicBezTo>
                  <a:lnTo>
                    <a:pt x="22230" y="2476960"/>
                  </a:lnTo>
                  <a:cubicBezTo>
                    <a:pt x="9953" y="2476960"/>
                    <a:pt x="0" y="2467008"/>
                    <a:pt x="0" y="2454730"/>
                  </a:cubicBezTo>
                  <a:lnTo>
                    <a:pt x="0" y="22230"/>
                  </a:lnTo>
                  <a:cubicBezTo>
                    <a:pt x="0" y="9953"/>
                    <a:pt x="9953" y="0"/>
                    <a:pt x="22230" y="0"/>
                  </a:cubicBezTo>
                  <a:close/>
                </a:path>
              </a:pathLst>
            </a:custGeom>
            <a:solidFill>
              <a:srgbClr val="FEFEFE"/>
            </a:solidFill>
          </p:spPr>
        </p:sp>
        <p:sp>
          <p:nvSpPr>
            <p:cNvPr name="TextBox 5" id="5"/>
            <p:cNvSpPr txBox="true"/>
            <p:nvPr/>
          </p:nvSpPr>
          <p:spPr>
            <a:xfrm>
              <a:off x="0" y="19050"/>
              <a:ext cx="4677877" cy="2457910"/>
            </a:xfrm>
            <a:prstGeom prst="rect">
              <a:avLst/>
            </a:prstGeom>
          </p:spPr>
          <p:txBody>
            <a:bodyPr anchor="ctr" rtlCol="false" tIns="50800" lIns="50800" bIns="50800" rIns="50800"/>
            <a:lstStyle/>
            <a:p>
              <a:pPr algn="ctr">
                <a:lnSpc>
                  <a:spcPts val="1874"/>
                </a:lnSpc>
              </a:pPr>
            </a:p>
          </p:txBody>
        </p:sp>
      </p:grpSp>
      <p:sp>
        <p:nvSpPr>
          <p:cNvPr name="TextBox 6" id="6"/>
          <p:cNvSpPr txBox="true"/>
          <p:nvPr/>
        </p:nvSpPr>
        <p:spPr>
          <a:xfrm rot="0">
            <a:off x="462448" y="2115597"/>
            <a:ext cx="16995956" cy="7324043"/>
          </a:xfrm>
          <a:prstGeom prst="rect">
            <a:avLst/>
          </a:prstGeom>
        </p:spPr>
        <p:txBody>
          <a:bodyPr anchor="t" rtlCol="false" tIns="0" lIns="0" bIns="0" rIns="0">
            <a:spAutoFit/>
          </a:bodyPr>
          <a:lstStyle/>
          <a:p>
            <a:pPr algn="just">
              <a:lnSpc>
                <a:spcPts val="4272"/>
              </a:lnSpc>
            </a:pPr>
          </a:p>
          <a:p>
            <a:pPr algn="just" marL="486178" indent="-243089" lvl="1">
              <a:lnSpc>
                <a:spcPts val="3152"/>
              </a:lnSpc>
              <a:buFont typeface="Arial"/>
              <a:buChar char="•"/>
            </a:pPr>
            <a:r>
              <a:rPr lang="en-US" sz="2251">
                <a:solidFill>
                  <a:srgbClr val="317F54"/>
                </a:solidFill>
                <a:latin typeface="Montserrat Medium"/>
              </a:rPr>
              <a:t> </a:t>
            </a:r>
            <a:r>
              <a:rPr lang="en-US" sz="2251">
                <a:solidFill>
                  <a:srgbClr val="317F54"/>
                </a:solidFill>
                <a:latin typeface="Montserrat Medium"/>
              </a:rPr>
              <a:t>W. Pereira, S. Parulekar, S. Phaltankar and V. Kamble, "Smart Bin (Waste Segregation and Optimisation)," 2019 Amity International Conference on Artificial Intelligence (AICAI), Dubai, United Arab Emirates, 2019, pp. 274-279, doi: 10.1109/AICAI.2019.8701350</a:t>
            </a:r>
          </a:p>
          <a:p>
            <a:pPr algn="just" marL="486178" indent="-243089" lvl="1">
              <a:lnSpc>
                <a:spcPts val="3152"/>
              </a:lnSpc>
              <a:buFont typeface="Arial"/>
              <a:buChar char="•"/>
            </a:pPr>
            <a:r>
              <a:rPr lang="en-US" sz="2251">
                <a:solidFill>
                  <a:srgbClr val="317F54"/>
                </a:solidFill>
                <a:latin typeface="Montserrat"/>
              </a:rPr>
              <a:t> </a:t>
            </a:r>
            <a:r>
              <a:rPr lang="en-US" sz="2251">
                <a:solidFill>
                  <a:srgbClr val="317F54"/>
                </a:solidFill>
                <a:latin typeface="Montserrat Medium"/>
              </a:rPr>
              <a:t>Jacob M. Kihila, Kris Wernsted &amp; Mengiseny Kaseva (2021) Waste segregation and potential for recycling -A case study in Dar es Salaam City, Tanzania, Sustainable Environment, 7:1, DOI: 10.1080/27658511.2021.1935532</a:t>
            </a:r>
          </a:p>
          <a:p>
            <a:pPr algn="just" marL="486178" indent="-243089" lvl="1">
              <a:lnSpc>
                <a:spcPts val="3152"/>
              </a:lnSpc>
              <a:buFont typeface="Arial"/>
              <a:buChar char="•"/>
            </a:pPr>
            <a:r>
              <a:rPr lang="en-US" sz="2251">
                <a:solidFill>
                  <a:srgbClr val="317F54"/>
                </a:solidFill>
                <a:latin typeface="Montserrat Medium"/>
              </a:rPr>
              <a:t>Gour, A. A., &amp; Singh, S. K. (2022). Solid Waste Management in India: A State-of-the-Art Review. Environmental Engineering Research, 28(4), 220249–0. https://doi.org/10.4491/eer.2022.249 </a:t>
            </a:r>
          </a:p>
          <a:p>
            <a:pPr algn="just" marL="486178" indent="-243089" lvl="1">
              <a:lnSpc>
                <a:spcPts val="3152"/>
              </a:lnSpc>
              <a:buFont typeface="Arial"/>
              <a:buChar char="•"/>
            </a:pPr>
            <a:r>
              <a:rPr lang="en-US" sz="2251">
                <a:solidFill>
                  <a:srgbClr val="317F54"/>
                </a:solidFill>
                <a:latin typeface="Montserrat"/>
              </a:rPr>
              <a:t> </a:t>
            </a:r>
            <a:r>
              <a:rPr lang="en-US" sz="2251">
                <a:solidFill>
                  <a:srgbClr val="317F54"/>
                </a:solidFill>
                <a:latin typeface="Montserrat Medium"/>
              </a:rPr>
              <a:t>Batais, R., Abdulla, R., &amp; Bahrin, S. M. (2020). Waste separation smart dustbin. ResearchGate. </a:t>
            </a:r>
            <a:r>
              <a:rPr lang="en-US" sz="2251" u="sng">
                <a:solidFill>
                  <a:srgbClr val="317F54"/>
                </a:solidFill>
                <a:latin typeface="Montserrat Medium"/>
                <a:hlinkClick r:id="rId3" tooltip="https://www.researchgate.net/publication/341878744_Waste_Separation_Smart_Dustbin"/>
              </a:rPr>
              <a:t>https://www.researchgate.net/publication/341878744_Waste_Separation_Smart_Dustbin</a:t>
            </a:r>
          </a:p>
          <a:p>
            <a:pPr algn="just" marL="486178" indent="-243089" lvl="1">
              <a:lnSpc>
                <a:spcPts val="3152"/>
              </a:lnSpc>
              <a:buFont typeface="Arial"/>
              <a:buChar char="•"/>
            </a:pPr>
            <a:r>
              <a:rPr lang="en-US" sz="2251">
                <a:solidFill>
                  <a:srgbClr val="317F54"/>
                </a:solidFill>
                <a:latin typeface="Montserrat"/>
              </a:rPr>
              <a:t> </a:t>
            </a:r>
            <a:r>
              <a:rPr lang="en-US" sz="2251">
                <a:solidFill>
                  <a:srgbClr val="317F54"/>
                </a:solidFill>
                <a:latin typeface="Montserrat Medium"/>
              </a:rPr>
              <a:t>C. P. Singh, M. Manisha, P. -A. Hsiung and S. Malhotra, "Automatic Waste Segregator as an integral part of Smart Bin for waste management system in a Smart City," 2019 5th International Conference On Computing, Communication, Control And Automation (ICCUBEA), Pune, India, 2019, pp. 1-5, doi: 10.1109/ICCUBEA47591.2019.9129508.</a:t>
            </a:r>
          </a:p>
          <a:p>
            <a:pPr algn="just" marL="486178" indent="-243089" lvl="1">
              <a:lnSpc>
                <a:spcPts val="3152"/>
              </a:lnSpc>
              <a:buFont typeface="Arial"/>
              <a:buChar char="•"/>
            </a:pPr>
            <a:r>
              <a:rPr lang="en-US" sz="2251">
                <a:solidFill>
                  <a:srgbClr val="317F54"/>
                </a:solidFill>
                <a:latin typeface="Montserrat"/>
              </a:rPr>
              <a:t> </a:t>
            </a:r>
            <a:r>
              <a:rPr lang="en-US" sz="2251">
                <a:solidFill>
                  <a:srgbClr val="317F54"/>
                </a:solidFill>
                <a:latin typeface="Montserrat Medium"/>
              </a:rPr>
              <a:t>N. H. Kamarudin, A. A. A. Rahim, N. E. Abdullah, I. S. A. Halim and S. L. M. Hassan, "Development of Automatic Waste Segregator with Monitoring System," 2019 4th International Conference on Information Technology, Information Systems and Electrical Engineering (ICITISEE), Yogyakarta, Indonesia, 2019, pp. 190-195, doi: 10.1109/ICITISEE48480.2019.9003813.</a:t>
            </a:r>
          </a:p>
        </p:txBody>
      </p:sp>
      <p:sp>
        <p:nvSpPr>
          <p:cNvPr name="TextBox 7" id="7"/>
          <p:cNvSpPr txBox="true"/>
          <p:nvPr/>
        </p:nvSpPr>
        <p:spPr>
          <a:xfrm rot="0">
            <a:off x="5079024" y="331517"/>
            <a:ext cx="8129952" cy="981710"/>
          </a:xfrm>
          <a:prstGeom prst="rect">
            <a:avLst/>
          </a:prstGeom>
        </p:spPr>
        <p:txBody>
          <a:bodyPr anchor="t" rtlCol="false" tIns="0" lIns="0" bIns="0" rIns="0">
            <a:spAutoFit/>
          </a:bodyPr>
          <a:lstStyle/>
          <a:p>
            <a:pPr algn="ctr">
              <a:lnSpc>
                <a:spcPts val="7419"/>
              </a:lnSpc>
            </a:pPr>
            <a:r>
              <a:rPr lang="en-US" sz="6999" spc="90">
                <a:solidFill>
                  <a:srgbClr val="317F54"/>
                </a:solidFill>
                <a:latin typeface="Roboto Bold"/>
              </a:rPr>
              <a:t>REFERENCES</a:t>
            </a:r>
          </a:p>
        </p:txBody>
      </p:sp>
      <p:sp>
        <p:nvSpPr>
          <p:cNvPr name="TextBox 8" id="8"/>
          <p:cNvSpPr txBox="true"/>
          <p:nvPr/>
        </p:nvSpPr>
        <p:spPr>
          <a:xfrm rot="0">
            <a:off x="9486382" y="9706610"/>
            <a:ext cx="49101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37419" y="3360007"/>
            <a:ext cx="14013163" cy="3566987"/>
          </a:xfrm>
          <a:custGeom>
            <a:avLst/>
            <a:gdLst/>
            <a:ahLst/>
            <a:cxnLst/>
            <a:rect r="r" b="b" t="t" l="l"/>
            <a:pathLst>
              <a:path h="3566987" w="14013163">
                <a:moveTo>
                  <a:pt x="0" y="0"/>
                </a:moveTo>
                <a:lnTo>
                  <a:pt x="14013162" y="0"/>
                </a:lnTo>
                <a:lnTo>
                  <a:pt x="14013162" y="3566986"/>
                </a:lnTo>
                <a:lnTo>
                  <a:pt x="0" y="3566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489418" y="9706610"/>
            <a:ext cx="484942"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15</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CE8CB"/>
        </a:solidFill>
      </p:bgPr>
    </p:bg>
    <p:spTree>
      <p:nvGrpSpPr>
        <p:cNvPr id="1" name=""/>
        <p:cNvGrpSpPr/>
        <p:nvPr/>
      </p:nvGrpSpPr>
      <p:grpSpPr>
        <a:xfrm>
          <a:off x="0" y="0"/>
          <a:ext cx="0" cy="0"/>
          <a:chOff x="0" y="0"/>
          <a:chExt cx="0" cy="0"/>
        </a:xfrm>
      </p:grpSpPr>
      <p:sp>
        <p:nvSpPr>
          <p:cNvPr name="TextBox 2" id="2"/>
          <p:cNvSpPr txBox="true"/>
          <p:nvPr/>
        </p:nvSpPr>
        <p:spPr>
          <a:xfrm rot="0">
            <a:off x="7379574" y="-238125"/>
            <a:ext cx="3816031" cy="4243942"/>
          </a:xfrm>
          <a:prstGeom prst="rect">
            <a:avLst/>
          </a:prstGeom>
        </p:spPr>
        <p:txBody>
          <a:bodyPr anchor="t" rtlCol="false" tIns="0" lIns="0" bIns="0" rIns="0">
            <a:spAutoFit/>
          </a:bodyPr>
          <a:lstStyle/>
          <a:p>
            <a:pPr algn="ctr">
              <a:lnSpc>
                <a:spcPts val="17069"/>
              </a:lnSpc>
            </a:pPr>
            <a:r>
              <a:rPr lang="en-US" sz="12192">
                <a:solidFill>
                  <a:srgbClr val="317F54"/>
                </a:solidFill>
                <a:latin typeface="Roboto Bold"/>
              </a:rPr>
              <a:t>Index</a:t>
            </a:r>
          </a:p>
          <a:p>
            <a:pPr algn="ctr">
              <a:lnSpc>
                <a:spcPts val="17069"/>
              </a:lnSpc>
            </a:pPr>
          </a:p>
        </p:txBody>
      </p:sp>
      <p:grpSp>
        <p:nvGrpSpPr>
          <p:cNvPr name="Group 3" id="3"/>
          <p:cNvGrpSpPr/>
          <p:nvPr/>
        </p:nvGrpSpPr>
        <p:grpSpPr>
          <a:xfrm rot="0">
            <a:off x="1172290" y="2002908"/>
            <a:ext cx="15943421" cy="8685528"/>
            <a:chOff x="0" y="0"/>
            <a:chExt cx="4199090" cy="2287547"/>
          </a:xfrm>
        </p:grpSpPr>
        <p:sp>
          <p:nvSpPr>
            <p:cNvPr name="Freeform 4" id="4"/>
            <p:cNvSpPr/>
            <p:nvPr/>
          </p:nvSpPr>
          <p:spPr>
            <a:xfrm flipH="false" flipV="false" rot="0">
              <a:off x="0" y="0"/>
              <a:ext cx="4199090" cy="2287547"/>
            </a:xfrm>
            <a:custGeom>
              <a:avLst/>
              <a:gdLst/>
              <a:ahLst/>
              <a:cxnLst/>
              <a:rect r="r" b="b" t="t" l="l"/>
              <a:pathLst>
                <a:path h="2287547" w="4199090">
                  <a:moveTo>
                    <a:pt x="24765" y="0"/>
                  </a:moveTo>
                  <a:lnTo>
                    <a:pt x="4174325" y="0"/>
                  </a:lnTo>
                  <a:cubicBezTo>
                    <a:pt x="4180893" y="0"/>
                    <a:pt x="4187192" y="2609"/>
                    <a:pt x="4191837" y="7253"/>
                  </a:cubicBezTo>
                  <a:cubicBezTo>
                    <a:pt x="4196481" y="11898"/>
                    <a:pt x="4199090" y="18197"/>
                    <a:pt x="4199090" y="24765"/>
                  </a:cubicBezTo>
                  <a:lnTo>
                    <a:pt x="4199090" y="2262782"/>
                  </a:lnTo>
                  <a:cubicBezTo>
                    <a:pt x="4199090" y="2269350"/>
                    <a:pt x="4196481" y="2275649"/>
                    <a:pt x="4191837" y="2280293"/>
                  </a:cubicBezTo>
                  <a:cubicBezTo>
                    <a:pt x="4187192" y="2284937"/>
                    <a:pt x="4180893" y="2287547"/>
                    <a:pt x="4174325" y="2287547"/>
                  </a:cubicBezTo>
                  <a:lnTo>
                    <a:pt x="24765" y="2287547"/>
                  </a:lnTo>
                  <a:cubicBezTo>
                    <a:pt x="18197" y="2287547"/>
                    <a:pt x="11898" y="2284937"/>
                    <a:pt x="7253" y="2280293"/>
                  </a:cubicBezTo>
                  <a:cubicBezTo>
                    <a:pt x="2609" y="2275649"/>
                    <a:pt x="0" y="2269350"/>
                    <a:pt x="0" y="2262782"/>
                  </a:cubicBezTo>
                  <a:lnTo>
                    <a:pt x="0" y="24765"/>
                  </a:lnTo>
                  <a:cubicBezTo>
                    <a:pt x="0" y="18197"/>
                    <a:pt x="2609" y="11898"/>
                    <a:pt x="7253" y="7253"/>
                  </a:cubicBezTo>
                  <a:cubicBezTo>
                    <a:pt x="11898" y="2609"/>
                    <a:pt x="18197" y="0"/>
                    <a:pt x="24765" y="0"/>
                  </a:cubicBezTo>
                  <a:close/>
                </a:path>
              </a:pathLst>
            </a:custGeom>
            <a:solidFill>
              <a:srgbClr val="FFFFFF"/>
            </a:solidFill>
          </p:spPr>
        </p:sp>
        <p:sp>
          <p:nvSpPr>
            <p:cNvPr name="TextBox 5" id="5"/>
            <p:cNvSpPr txBox="true"/>
            <p:nvPr/>
          </p:nvSpPr>
          <p:spPr>
            <a:xfrm>
              <a:off x="0" y="19050"/>
              <a:ext cx="4199090" cy="2268497"/>
            </a:xfrm>
            <a:prstGeom prst="rect">
              <a:avLst/>
            </a:prstGeom>
          </p:spPr>
          <p:txBody>
            <a:bodyPr anchor="ctr" rtlCol="false" tIns="50800" lIns="50800" bIns="50800" rIns="50800"/>
            <a:lstStyle/>
            <a:p>
              <a:pPr algn="ctr">
                <a:lnSpc>
                  <a:spcPts val="1874"/>
                </a:lnSpc>
              </a:pPr>
            </a:p>
          </p:txBody>
        </p:sp>
      </p:grpSp>
      <p:sp>
        <p:nvSpPr>
          <p:cNvPr name="TextBox 6" id="6"/>
          <p:cNvSpPr txBox="true"/>
          <p:nvPr/>
        </p:nvSpPr>
        <p:spPr>
          <a:xfrm rot="0">
            <a:off x="1679177" y="2119206"/>
            <a:ext cx="8328187" cy="7910936"/>
          </a:xfrm>
          <a:prstGeom prst="rect">
            <a:avLst/>
          </a:prstGeom>
        </p:spPr>
        <p:txBody>
          <a:bodyPr anchor="t" rtlCol="false" tIns="0" lIns="0" bIns="0" rIns="0">
            <a:spAutoFit/>
          </a:bodyPr>
          <a:lstStyle/>
          <a:p>
            <a:pPr algn="just" marL="603616" indent="-301808" lvl="1">
              <a:lnSpc>
                <a:spcPts val="3914"/>
              </a:lnSpc>
              <a:buFont typeface="Arial"/>
              <a:buChar char="•"/>
            </a:pPr>
            <a:r>
              <a:rPr lang="en-US" sz="2795">
                <a:solidFill>
                  <a:srgbClr val="317F54"/>
                </a:solidFill>
                <a:latin typeface="Canva Sans Bold"/>
              </a:rPr>
              <a:t>Introduction</a:t>
            </a:r>
          </a:p>
          <a:p>
            <a:pPr algn="just" marL="603616" indent="-301808" lvl="1">
              <a:lnSpc>
                <a:spcPts val="3914"/>
              </a:lnSpc>
              <a:buFont typeface="Arial"/>
              <a:buChar char="•"/>
            </a:pPr>
            <a:r>
              <a:rPr lang="en-US" sz="2795">
                <a:solidFill>
                  <a:srgbClr val="317F54"/>
                </a:solidFill>
                <a:latin typeface="Canva Sans Bold"/>
              </a:rPr>
              <a:t>Literature Review</a:t>
            </a:r>
          </a:p>
          <a:p>
            <a:pPr algn="just" marL="603616" indent="-301808" lvl="1">
              <a:lnSpc>
                <a:spcPts val="3914"/>
              </a:lnSpc>
              <a:buFont typeface="Arial"/>
              <a:buChar char="•"/>
            </a:pPr>
            <a:r>
              <a:rPr lang="en-US" sz="2795">
                <a:solidFill>
                  <a:srgbClr val="317F54"/>
                </a:solidFill>
                <a:latin typeface="Canva Sans Bold"/>
              </a:rPr>
              <a:t>Research Gap</a:t>
            </a:r>
          </a:p>
          <a:p>
            <a:pPr algn="just" marL="603616" indent="-301808" lvl="1">
              <a:lnSpc>
                <a:spcPts val="3914"/>
              </a:lnSpc>
              <a:buFont typeface="Arial"/>
              <a:buChar char="•"/>
            </a:pPr>
            <a:r>
              <a:rPr lang="en-US" sz="2795">
                <a:solidFill>
                  <a:srgbClr val="317F54"/>
                </a:solidFill>
                <a:latin typeface="Canva Sans Bold"/>
              </a:rPr>
              <a:t>Problem Statement</a:t>
            </a:r>
          </a:p>
          <a:p>
            <a:pPr algn="just" marL="603616" indent="-301808" lvl="1">
              <a:lnSpc>
                <a:spcPts val="3914"/>
              </a:lnSpc>
              <a:buFont typeface="Arial"/>
              <a:buChar char="•"/>
            </a:pPr>
            <a:r>
              <a:rPr lang="en-US" sz="2795">
                <a:solidFill>
                  <a:srgbClr val="317F54"/>
                </a:solidFill>
                <a:latin typeface="Canva Sans Bold"/>
              </a:rPr>
              <a:t>Proposed Solution</a:t>
            </a:r>
          </a:p>
          <a:p>
            <a:pPr algn="just" marL="603616" indent="-301808" lvl="1">
              <a:lnSpc>
                <a:spcPts val="3914"/>
              </a:lnSpc>
              <a:buFont typeface="Arial"/>
              <a:buChar char="•"/>
            </a:pPr>
            <a:r>
              <a:rPr lang="en-US" sz="2795">
                <a:solidFill>
                  <a:srgbClr val="317F54"/>
                </a:solidFill>
                <a:latin typeface="Canva Sans Bold"/>
              </a:rPr>
              <a:t>Types of Waste</a:t>
            </a:r>
          </a:p>
          <a:p>
            <a:pPr algn="just" marL="603616" indent="-301808" lvl="1">
              <a:lnSpc>
                <a:spcPts val="3914"/>
              </a:lnSpc>
              <a:buFont typeface="Arial"/>
              <a:buChar char="•"/>
            </a:pPr>
            <a:r>
              <a:rPr lang="en-US" sz="2795">
                <a:solidFill>
                  <a:srgbClr val="317F54"/>
                </a:solidFill>
                <a:latin typeface="Canva Sans Bold"/>
              </a:rPr>
              <a:t>Implementation</a:t>
            </a:r>
          </a:p>
          <a:p>
            <a:pPr algn="just" marL="1207232" indent="-402411" lvl="2">
              <a:lnSpc>
                <a:spcPts val="3914"/>
              </a:lnSpc>
              <a:buFont typeface="Arial"/>
              <a:buChar char="⚬"/>
            </a:pPr>
            <a:r>
              <a:rPr lang="en-US" sz="2795">
                <a:solidFill>
                  <a:srgbClr val="317F54"/>
                </a:solidFill>
                <a:latin typeface="Canva Sans"/>
              </a:rPr>
              <a:t>Flowchart</a:t>
            </a:r>
          </a:p>
          <a:p>
            <a:pPr algn="just" marL="1207232" indent="-402411" lvl="2">
              <a:lnSpc>
                <a:spcPts val="3914"/>
              </a:lnSpc>
              <a:buFont typeface="Arial"/>
              <a:buChar char="⚬"/>
            </a:pPr>
            <a:r>
              <a:rPr lang="en-US" sz="2795">
                <a:solidFill>
                  <a:srgbClr val="317F54"/>
                </a:solidFill>
                <a:latin typeface="Canva Sans"/>
              </a:rPr>
              <a:t>System Design</a:t>
            </a:r>
          </a:p>
          <a:p>
            <a:pPr algn="just" marL="1207232" indent="-402411" lvl="2">
              <a:lnSpc>
                <a:spcPts val="3914"/>
              </a:lnSpc>
              <a:buFont typeface="Arial"/>
              <a:buChar char="⚬"/>
            </a:pPr>
            <a:r>
              <a:rPr lang="en-US" sz="2795">
                <a:solidFill>
                  <a:srgbClr val="317F54"/>
                </a:solidFill>
                <a:latin typeface="Canva Sans"/>
              </a:rPr>
              <a:t>Working</a:t>
            </a:r>
          </a:p>
          <a:p>
            <a:pPr algn="just" marL="603616" indent="-301808" lvl="1">
              <a:lnSpc>
                <a:spcPts val="3914"/>
              </a:lnSpc>
              <a:buFont typeface="Arial"/>
              <a:buChar char="•"/>
            </a:pPr>
            <a:r>
              <a:rPr lang="en-US" sz="2795">
                <a:solidFill>
                  <a:srgbClr val="317F54"/>
                </a:solidFill>
                <a:latin typeface="Canva Sans Bold"/>
              </a:rPr>
              <a:t>Challenges</a:t>
            </a:r>
          </a:p>
          <a:p>
            <a:pPr algn="just" marL="603616" indent="-301808" lvl="1">
              <a:lnSpc>
                <a:spcPts val="3914"/>
              </a:lnSpc>
              <a:buFont typeface="Arial"/>
              <a:buChar char="•"/>
            </a:pPr>
            <a:r>
              <a:rPr lang="en-US" sz="2795">
                <a:solidFill>
                  <a:srgbClr val="317F54"/>
                </a:solidFill>
                <a:latin typeface="Canva Sans Bold"/>
              </a:rPr>
              <a:t>Results</a:t>
            </a:r>
          </a:p>
          <a:p>
            <a:pPr algn="just" marL="603616" indent="-301808" lvl="1">
              <a:lnSpc>
                <a:spcPts val="3914"/>
              </a:lnSpc>
              <a:buFont typeface="Arial"/>
              <a:buChar char="•"/>
            </a:pPr>
            <a:r>
              <a:rPr lang="en-US" sz="2795">
                <a:solidFill>
                  <a:srgbClr val="317F54"/>
                </a:solidFill>
                <a:latin typeface="Canva Sans Bold"/>
              </a:rPr>
              <a:t>Future Scope </a:t>
            </a:r>
          </a:p>
          <a:p>
            <a:pPr algn="just" marL="603616" indent="-301808" lvl="1">
              <a:lnSpc>
                <a:spcPts val="3914"/>
              </a:lnSpc>
              <a:buFont typeface="Arial"/>
              <a:buChar char="•"/>
            </a:pPr>
            <a:r>
              <a:rPr lang="en-US" sz="2795">
                <a:solidFill>
                  <a:srgbClr val="317F54"/>
                </a:solidFill>
                <a:latin typeface="Canva Sans Bold"/>
              </a:rPr>
              <a:t>Conclusion</a:t>
            </a:r>
          </a:p>
          <a:p>
            <a:pPr algn="just" marL="603616" indent="-301808" lvl="1">
              <a:lnSpc>
                <a:spcPts val="3914"/>
              </a:lnSpc>
              <a:buFont typeface="Arial"/>
              <a:buChar char="•"/>
            </a:pPr>
            <a:r>
              <a:rPr lang="en-US" sz="2795">
                <a:solidFill>
                  <a:srgbClr val="317F54"/>
                </a:solidFill>
                <a:latin typeface="Canva Sans Bold"/>
              </a:rPr>
              <a:t>Working Plan</a:t>
            </a:r>
          </a:p>
          <a:p>
            <a:pPr algn="just" marL="603616" indent="-301808" lvl="1">
              <a:lnSpc>
                <a:spcPts val="3914"/>
              </a:lnSpc>
              <a:buFont typeface="Arial"/>
              <a:buChar char="•"/>
            </a:pPr>
            <a:r>
              <a:rPr lang="en-US" sz="2795">
                <a:solidFill>
                  <a:srgbClr val="317F54"/>
                </a:solidFill>
                <a:latin typeface="Canva Sans Bold"/>
              </a:rPr>
              <a:t>References</a:t>
            </a:r>
          </a:p>
        </p:txBody>
      </p:sp>
      <p:sp>
        <p:nvSpPr>
          <p:cNvPr name="TextBox 7" id="7"/>
          <p:cNvSpPr txBox="true"/>
          <p:nvPr/>
        </p:nvSpPr>
        <p:spPr>
          <a:xfrm rot="0">
            <a:off x="9606635" y="9706610"/>
            <a:ext cx="250508"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543812" y="1941248"/>
            <a:ext cx="17048624" cy="8850380"/>
            <a:chOff x="0" y="0"/>
            <a:chExt cx="4490173" cy="2330964"/>
          </a:xfrm>
        </p:grpSpPr>
        <p:sp>
          <p:nvSpPr>
            <p:cNvPr name="Freeform 4" id="4"/>
            <p:cNvSpPr/>
            <p:nvPr/>
          </p:nvSpPr>
          <p:spPr>
            <a:xfrm flipH="false" flipV="false" rot="0">
              <a:off x="0" y="0"/>
              <a:ext cx="4490173" cy="2330964"/>
            </a:xfrm>
            <a:custGeom>
              <a:avLst/>
              <a:gdLst/>
              <a:ahLst/>
              <a:cxnLst/>
              <a:rect r="r" b="b" t="t" l="l"/>
              <a:pathLst>
                <a:path h="2330964" w="4490173">
                  <a:moveTo>
                    <a:pt x="23160" y="0"/>
                  </a:moveTo>
                  <a:lnTo>
                    <a:pt x="4467013" y="0"/>
                  </a:lnTo>
                  <a:cubicBezTo>
                    <a:pt x="4479804" y="0"/>
                    <a:pt x="4490173" y="10369"/>
                    <a:pt x="4490173" y="23160"/>
                  </a:cubicBezTo>
                  <a:lnTo>
                    <a:pt x="4490173" y="2307805"/>
                  </a:lnTo>
                  <a:cubicBezTo>
                    <a:pt x="4490173" y="2313947"/>
                    <a:pt x="4487733" y="2319838"/>
                    <a:pt x="4483390" y="2324181"/>
                  </a:cubicBezTo>
                  <a:cubicBezTo>
                    <a:pt x="4479046" y="2328524"/>
                    <a:pt x="4473156" y="2330964"/>
                    <a:pt x="4467013" y="2330964"/>
                  </a:cubicBezTo>
                  <a:lnTo>
                    <a:pt x="23160" y="2330964"/>
                  </a:lnTo>
                  <a:cubicBezTo>
                    <a:pt x="10369" y="2330964"/>
                    <a:pt x="0" y="2320595"/>
                    <a:pt x="0" y="2307805"/>
                  </a:cubicBezTo>
                  <a:lnTo>
                    <a:pt x="0" y="23160"/>
                  </a:lnTo>
                  <a:cubicBezTo>
                    <a:pt x="0" y="10369"/>
                    <a:pt x="10369" y="0"/>
                    <a:pt x="23160" y="0"/>
                  </a:cubicBezTo>
                  <a:close/>
                </a:path>
              </a:pathLst>
            </a:custGeom>
            <a:solidFill>
              <a:srgbClr val="FFFFFF"/>
            </a:solidFill>
          </p:spPr>
        </p:sp>
        <p:sp>
          <p:nvSpPr>
            <p:cNvPr name="TextBox 5" id="5"/>
            <p:cNvSpPr txBox="true"/>
            <p:nvPr/>
          </p:nvSpPr>
          <p:spPr>
            <a:xfrm>
              <a:off x="0" y="19050"/>
              <a:ext cx="4490173" cy="2311914"/>
            </a:xfrm>
            <a:prstGeom prst="rect">
              <a:avLst/>
            </a:prstGeom>
          </p:spPr>
          <p:txBody>
            <a:bodyPr anchor="ctr" rtlCol="false" tIns="50800" lIns="50800" bIns="50800" rIns="50800"/>
            <a:lstStyle/>
            <a:p>
              <a:pPr algn="ctr">
                <a:lnSpc>
                  <a:spcPts val="1874"/>
                </a:lnSpc>
              </a:pPr>
            </a:p>
          </p:txBody>
        </p:sp>
      </p:grpSp>
      <p:sp>
        <p:nvSpPr>
          <p:cNvPr name="Freeform 6" id="6"/>
          <p:cNvSpPr/>
          <p:nvPr/>
        </p:nvSpPr>
        <p:spPr>
          <a:xfrm flipH="false" flipV="false" rot="0">
            <a:off x="12739720" y="3726730"/>
            <a:ext cx="4519580" cy="4519580"/>
          </a:xfrm>
          <a:custGeom>
            <a:avLst/>
            <a:gdLst/>
            <a:ahLst/>
            <a:cxnLst/>
            <a:rect r="r" b="b" t="t" l="l"/>
            <a:pathLst>
              <a:path h="4519580" w="4519580">
                <a:moveTo>
                  <a:pt x="0" y="0"/>
                </a:moveTo>
                <a:lnTo>
                  <a:pt x="4519580" y="0"/>
                </a:lnTo>
                <a:lnTo>
                  <a:pt x="4519580" y="4519580"/>
                </a:lnTo>
                <a:lnTo>
                  <a:pt x="0" y="4519580"/>
                </a:lnTo>
                <a:lnTo>
                  <a:pt x="0" y="0"/>
                </a:lnTo>
                <a:close/>
              </a:path>
            </a:pathLst>
          </a:custGeom>
          <a:blipFill>
            <a:blip r:embed="rId3"/>
            <a:stretch>
              <a:fillRect l="0" t="0" r="0" b="0"/>
            </a:stretch>
          </a:blipFill>
        </p:spPr>
      </p:sp>
      <p:sp>
        <p:nvSpPr>
          <p:cNvPr name="TextBox 7" id="7"/>
          <p:cNvSpPr txBox="true"/>
          <p:nvPr/>
        </p:nvSpPr>
        <p:spPr>
          <a:xfrm rot="0">
            <a:off x="810290" y="2675963"/>
            <a:ext cx="10827131" cy="7209500"/>
          </a:xfrm>
          <a:prstGeom prst="rect">
            <a:avLst/>
          </a:prstGeom>
        </p:spPr>
        <p:txBody>
          <a:bodyPr anchor="t" rtlCol="false" tIns="0" lIns="0" bIns="0" rIns="0">
            <a:spAutoFit/>
          </a:bodyPr>
          <a:lstStyle/>
          <a:p>
            <a:pPr algn="just" marL="852645" indent="-426323" lvl="1">
              <a:lnSpc>
                <a:spcPts val="6516"/>
              </a:lnSpc>
              <a:buFont typeface="Arial"/>
              <a:buChar char="•"/>
            </a:pPr>
            <a:r>
              <a:rPr lang="en-US" sz="3949">
                <a:solidFill>
                  <a:srgbClr val="317F54"/>
                </a:solidFill>
                <a:latin typeface="Montserrat Bold"/>
              </a:rPr>
              <a:t>Rapid urban growth spurs global rise in solid waste.</a:t>
            </a:r>
          </a:p>
          <a:p>
            <a:pPr algn="just" marL="852645" indent="-426323" lvl="1">
              <a:lnSpc>
                <a:spcPts val="6516"/>
              </a:lnSpc>
              <a:buFont typeface="Arial"/>
              <a:buChar char="•"/>
            </a:pPr>
            <a:r>
              <a:rPr lang="en-US" sz="3949">
                <a:solidFill>
                  <a:srgbClr val="317F54"/>
                </a:solidFill>
                <a:latin typeface="Montserrat Bold"/>
              </a:rPr>
              <a:t>Urgent need for efficient waste management in smart cities.</a:t>
            </a:r>
          </a:p>
          <a:p>
            <a:pPr algn="just" marL="852645" indent="-426323" lvl="1">
              <a:lnSpc>
                <a:spcPts val="6516"/>
              </a:lnSpc>
              <a:buFont typeface="Arial"/>
              <a:buChar char="•"/>
            </a:pPr>
            <a:r>
              <a:rPr lang="en-US" sz="3949">
                <a:solidFill>
                  <a:srgbClr val="317F54"/>
                </a:solidFill>
                <a:latin typeface="Montserrat Bold"/>
              </a:rPr>
              <a:t>Manual waste sorting poses health risks for workers.</a:t>
            </a:r>
          </a:p>
          <a:p>
            <a:pPr algn="just" marL="852645" indent="-426323" lvl="1">
              <a:lnSpc>
                <a:spcPts val="6516"/>
              </a:lnSpc>
              <a:buFont typeface="Arial"/>
              <a:buChar char="•"/>
            </a:pPr>
            <a:r>
              <a:rPr lang="en-US" sz="3949">
                <a:solidFill>
                  <a:srgbClr val="317F54"/>
                </a:solidFill>
                <a:latin typeface="Montserrat Bold"/>
              </a:rPr>
              <a:t>Inadequate waste collection fuels pollution in urban areas.</a:t>
            </a:r>
          </a:p>
          <a:p>
            <a:pPr algn="just">
              <a:lnSpc>
                <a:spcPts val="4986"/>
              </a:lnSpc>
            </a:pPr>
          </a:p>
        </p:txBody>
      </p:sp>
      <p:sp>
        <p:nvSpPr>
          <p:cNvPr name="TextBox 8" id="8"/>
          <p:cNvSpPr txBox="true"/>
          <p:nvPr/>
        </p:nvSpPr>
        <p:spPr>
          <a:xfrm rot="0">
            <a:off x="4788623" y="257492"/>
            <a:ext cx="8710754" cy="1377949"/>
          </a:xfrm>
          <a:prstGeom prst="rect">
            <a:avLst/>
          </a:prstGeom>
        </p:spPr>
        <p:txBody>
          <a:bodyPr anchor="t" rtlCol="false" tIns="0" lIns="0" bIns="0" rIns="0">
            <a:spAutoFit/>
          </a:bodyPr>
          <a:lstStyle/>
          <a:p>
            <a:pPr algn="ctr">
              <a:lnSpc>
                <a:spcPts val="11200"/>
              </a:lnSpc>
            </a:pPr>
            <a:r>
              <a:rPr lang="en-US" sz="8000" spc="-56">
                <a:solidFill>
                  <a:srgbClr val="317F54"/>
                </a:solidFill>
                <a:latin typeface="Roboto Bold"/>
              </a:rPr>
              <a:t>INTRODUCTION</a:t>
            </a:r>
          </a:p>
        </p:txBody>
      </p:sp>
      <p:sp>
        <p:nvSpPr>
          <p:cNvPr name="TextBox 9" id="9"/>
          <p:cNvSpPr txBox="true"/>
          <p:nvPr/>
        </p:nvSpPr>
        <p:spPr>
          <a:xfrm rot="0">
            <a:off x="9601277" y="9706610"/>
            <a:ext cx="26122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619688" y="1636712"/>
            <a:ext cx="17048624" cy="8850380"/>
            <a:chOff x="0" y="0"/>
            <a:chExt cx="4490173" cy="2330964"/>
          </a:xfrm>
        </p:grpSpPr>
        <p:sp>
          <p:nvSpPr>
            <p:cNvPr name="Freeform 4" id="4"/>
            <p:cNvSpPr/>
            <p:nvPr/>
          </p:nvSpPr>
          <p:spPr>
            <a:xfrm flipH="false" flipV="false" rot="0">
              <a:off x="0" y="0"/>
              <a:ext cx="4490173" cy="2330964"/>
            </a:xfrm>
            <a:custGeom>
              <a:avLst/>
              <a:gdLst/>
              <a:ahLst/>
              <a:cxnLst/>
              <a:rect r="r" b="b" t="t" l="l"/>
              <a:pathLst>
                <a:path h="2330964" w="4490173">
                  <a:moveTo>
                    <a:pt x="23160" y="0"/>
                  </a:moveTo>
                  <a:lnTo>
                    <a:pt x="4467013" y="0"/>
                  </a:lnTo>
                  <a:cubicBezTo>
                    <a:pt x="4479804" y="0"/>
                    <a:pt x="4490173" y="10369"/>
                    <a:pt x="4490173" y="23160"/>
                  </a:cubicBezTo>
                  <a:lnTo>
                    <a:pt x="4490173" y="2307805"/>
                  </a:lnTo>
                  <a:cubicBezTo>
                    <a:pt x="4490173" y="2313947"/>
                    <a:pt x="4487733" y="2319838"/>
                    <a:pt x="4483390" y="2324181"/>
                  </a:cubicBezTo>
                  <a:cubicBezTo>
                    <a:pt x="4479046" y="2328524"/>
                    <a:pt x="4473156" y="2330964"/>
                    <a:pt x="4467013" y="2330964"/>
                  </a:cubicBezTo>
                  <a:lnTo>
                    <a:pt x="23160" y="2330964"/>
                  </a:lnTo>
                  <a:cubicBezTo>
                    <a:pt x="10369" y="2330964"/>
                    <a:pt x="0" y="2320595"/>
                    <a:pt x="0" y="2307805"/>
                  </a:cubicBezTo>
                  <a:lnTo>
                    <a:pt x="0" y="23160"/>
                  </a:lnTo>
                  <a:cubicBezTo>
                    <a:pt x="0" y="10369"/>
                    <a:pt x="10369" y="0"/>
                    <a:pt x="23160" y="0"/>
                  </a:cubicBezTo>
                  <a:close/>
                </a:path>
              </a:pathLst>
            </a:custGeom>
            <a:solidFill>
              <a:srgbClr val="FFFFFF"/>
            </a:solidFill>
          </p:spPr>
        </p:sp>
        <p:sp>
          <p:nvSpPr>
            <p:cNvPr name="TextBox 5" id="5"/>
            <p:cNvSpPr txBox="true"/>
            <p:nvPr/>
          </p:nvSpPr>
          <p:spPr>
            <a:xfrm>
              <a:off x="0" y="19050"/>
              <a:ext cx="4490173" cy="2311914"/>
            </a:xfrm>
            <a:prstGeom prst="rect">
              <a:avLst/>
            </a:prstGeom>
          </p:spPr>
          <p:txBody>
            <a:bodyPr anchor="ctr" rtlCol="false" tIns="50800" lIns="50800" bIns="50800" rIns="50800"/>
            <a:lstStyle/>
            <a:p>
              <a:pPr algn="ctr">
                <a:lnSpc>
                  <a:spcPts val="1874"/>
                </a:lnSpc>
              </a:pPr>
            </a:p>
          </p:txBody>
        </p:sp>
      </p:grpSp>
      <p:sp>
        <p:nvSpPr>
          <p:cNvPr name="TextBox 6" id="6"/>
          <p:cNvSpPr txBox="true"/>
          <p:nvPr/>
        </p:nvSpPr>
        <p:spPr>
          <a:xfrm rot="0">
            <a:off x="824194" y="2186940"/>
            <a:ext cx="16639612" cy="7454649"/>
          </a:xfrm>
          <a:prstGeom prst="rect">
            <a:avLst/>
          </a:prstGeom>
        </p:spPr>
        <p:txBody>
          <a:bodyPr anchor="t" rtlCol="false" tIns="0" lIns="0" bIns="0" rIns="0">
            <a:spAutoFit/>
          </a:bodyPr>
          <a:lstStyle/>
          <a:p>
            <a:pPr algn="just">
              <a:lnSpc>
                <a:spcPts val="5873"/>
              </a:lnSpc>
            </a:pPr>
            <a:r>
              <a:rPr lang="en-US" sz="2349">
                <a:solidFill>
                  <a:srgbClr val="317F54"/>
                </a:solidFill>
                <a:latin typeface="Montserrat Bold"/>
              </a:rPr>
              <a:t>1.Waste segregation and potential for recycling -A case study in Dar es Salaam City, Tanzania</a:t>
            </a:r>
          </a:p>
          <a:p>
            <a:pPr algn="just">
              <a:lnSpc>
                <a:spcPts val="3149"/>
              </a:lnSpc>
            </a:pPr>
            <a:r>
              <a:rPr lang="en-US" sz="2249">
                <a:solidFill>
                  <a:srgbClr val="317F54"/>
                </a:solidFill>
                <a:latin typeface="Montserrat"/>
              </a:rPr>
              <a:t> </a:t>
            </a:r>
            <a:r>
              <a:rPr lang="en-US" sz="2249">
                <a:solidFill>
                  <a:srgbClr val="317F54"/>
                </a:solidFill>
                <a:latin typeface="Montserrat Semi-Bold"/>
              </a:rPr>
              <a:t>RR - Reduce, Reuse, Recycle</a:t>
            </a:r>
          </a:p>
          <a:p>
            <a:pPr algn="just" marL="485624" indent="-242812" lvl="1">
              <a:lnSpc>
                <a:spcPts val="3149"/>
              </a:lnSpc>
              <a:buFont typeface="Arial"/>
              <a:buChar char="•"/>
            </a:pPr>
            <a:r>
              <a:rPr lang="en-US" sz="2249">
                <a:solidFill>
                  <a:srgbClr val="317F54"/>
                </a:solidFill>
                <a:latin typeface="Montserrat Semi-Bold"/>
              </a:rPr>
              <a:t>Advantages:</a:t>
            </a:r>
            <a:r>
              <a:rPr lang="en-US" sz="2249">
                <a:solidFill>
                  <a:srgbClr val="317F54"/>
                </a:solidFill>
                <a:latin typeface="Montserrat"/>
              </a:rPr>
              <a:t> Promotes sustainable waste management practices, conserves resources, reduces environmental impact.</a:t>
            </a:r>
          </a:p>
          <a:p>
            <a:pPr algn="just" marL="485624" indent="-242812" lvl="1">
              <a:lnSpc>
                <a:spcPts val="3149"/>
              </a:lnSpc>
              <a:buFont typeface="Arial"/>
              <a:buChar char="•"/>
            </a:pPr>
            <a:r>
              <a:rPr lang="en-US" sz="2249">
                <a:solidFill>
                  <a:srgbClr val="317F54"/>
                </a:solidFill>
                <a:latin typeface="Montserrat Semi-Bold"/>
              </a:rPr>
              <a:t>Disadvantages:</a:t>
            </a:r>
            <a:r>
              <a:rPr lang="en-US" sz="2249">
                <a:solidFill>
                  <a:srgbClr val="317F54"/>
                </a:solidFill>
                <a:latin typeface="Montserrat"/>
              </a:rPr>
              <a:t> Implementation may require significant infrastructure and behavioral changes, may face resistance due to perceived inconvenience or cost.</a:t>
            </a:r>
          </a:p>
          <a:p>
            <a:pPr algn="just">
              <a:lnSpc>
                <a:spcPts val="3149"/>
              </a:lnSpc>
            </a:pPr>
            <a:r>
              <a:rPr lang="en-US" sz="2249">
                <a:solidFill>
                  <a:srgbClr val="317F54"/>
                </a:solidFill>
                <a:latin typeface="Montserrat"/>
              </a:rPr>
              <a:t>   </a:t>
            </a:r>
          </a:p>
          <a:p>
            <a:pPr algn="just">
              <a:lnSpc>
                <a:spcPts val="3149"/>
              </a:lnSpc>
            </a:pPr>
            <a:r>
              <a:rPr lang="en-US" sz="2249">
                <a:solidFill>
                  <a:srgbClr val="317F54"/>
                </a:solidFill>
                <a:latin typeface="Montserrat"/>
              </a:rPr>
              <a:t> </a:t>
            </a:r>
            <a:r>
              <a:rPr lang="en-US" sz="2249">
                <a:solidFill>
                  <a:srgbClr val="317F54"/>
                </a:solidFill>
                <a:latin typeface="Montserrat Bold"/>
              </a:rPr>
              <a:t>2. Automatic Waste Segregator as an integral part of Smart Bin for waste management system in a Smart City</a:t>
            </a:r>
          </a:p>
          <a:p>
            <a:pPr algn="just">
              <a:lnSpc>
                <a:spcPts val="3149"/>
              </a:lnSpc>
            </a:pPr>
            <a:r>
              <a:rPr lang="en-US" sz="2249">
                <a:solidFill>
                  <a:srgbClr val="317F54"/>
                </a:solidFill>
                <a:latin typeface="Montserrat Bold"/>
              </a:rPr>
              <a:t> Advantages:</a:t>
            </a:r>
          </a:p>
          <a:p>
            <a:pPr algn="just">
              <a:lnSpc>
                <a:spcPts val="3149"/>
              </a:lnSpc>
            </a:pPr>
            <a:r>
              <a:rPr lang="en-US" sz="2249">
                <a:solidFill>
                  <a:srgbClr val="317F54"/>
                </a:solidFill>
                <a:latin typeface="Montserrat Bold"/>
              </a:rPr>
              <a:t> Addressing a Critical Issue: </a:t>
            </a:r>
            <a:r>
              <a:rPr lang="en-US" sz="2249">
                <a:solidFill>
                  <a:srgbClr val="317F54"/>
                </a:solidFill>
                <a:latin typeface="Montserrat"/>
              </a:rPr>
              <a:t>The paper tackles a significant problem faced by modern urban areas – efficient waste            management. With urbanization on the rise, there's a pressing need for solutions like the Automatic Waste Segregator (AWS) to handle the increasing volume of waste.</a:t>
            </a:r>
          </a:p>
          <a:p>
            <a:pPr algn="just">
              <a:lnSpc>
                <a:spcPts val="3149"/>
              </a:lnSpc>
            </a:pPr>
          </a:p>
          <a:p>
            <a:pPr algn="just">
              <a:lnSpc>
                <a:spcPts val="3149"/>
              </a:lnSpc>
            </a:pPr>
            <a:r>
              <a:rPr lang="en-US" sz="2249">
                <a:solidFill>
                  <a:srgbClr val="317F54"/>
                </a:solidFill>
                <a:latin typeface="Montserrat Bold"/>
              </a:rPr>
              <a:t>Disadvantages:</a:t>
            </a:r>
          </a:p>
          <a:p>
            <a:pPr algn="just">
              <a:lnSpc>
                <a:spcPts val="3149"/>
              </a:lnSpc>
            </a:pPr>
            <a:r>
              <a:rPr lang="en-US" sz="2249">
                <a:solidFill>
                  <a:srgbClr val="317F54"/>
                </a:solidFill>
                <a:latin typeface="Montserrat Bold"/>
              </a:rPr>
              <a:t>Limited Scope of Evaluation: </a:t>
            </a:r>
            <a:r>
              <a:rPr lang="en-US" sz="2249">
                <a:solidFill>
                  <a:srgbClr val="317F54"/>
                </a:solidFill>
                <a:latin typeface="Montserrat"/>
              </a:rPr>
              <a:t>While the experimental results demonstrate the effectiveness of the AWS system, the evaluation may be limited in terms of the scale and diversity of waste types tested. A broader evaluation encompassing a wider range of waste scenarios could provide more robust validation.</a:t>
            </a:r>
          </a:p>
          <a:p>
            <a:pPr algn="just">
              <a:lnSpc>
                <a:spcPts val="3149"/>
              </a:lnSpc>
              <a:spcBef>
                <a:spcPct val="0"/>
              </a:spcBef>
            </a:pPr>
          </a:p>
        </p:txBody>
      </p:sp>
      <p:sp>
        <p:nvSpPr>
          <p:cNvPr name="TextBox 7" id="7"/>
          <p:cNvSpPr txBox="true"/>
          <p:nvPr/>
        </p:nvSpPr>
        <p:spPr>
          <a:xfrm rot="0">
            <a:off x="3740256" y="258763"/>
            <a:ext cx="10305146" cy="1377949"/>
          </a:xfrm>
          <a:prstGeom prst="rect">
            <a:avLst/>
          </a:prstGeom>
        </p:spPr>
        <p:txBody>
          <a:bodyPr anchor="t" rtlCol="false" tIns="0" lIns="0" bIns="0" rIns="0">
            <a:spAutoFit/>
          </a:bodyPr>
          <a:lstStyle/>
          <a:p>
            <a:pPr algn="ctr">
              <a:lnSpc>
                <a:spcPts val="11200"/>
              </a:lnSpc>
            </a:pPr>
            <a:r>
              <a:rPr lang="en-US" sz="8000" spc="-56">
                <a:solidFill>
                  <a:srgbClr val="317F54"/>
                </a:solidFill>
                <a:latin typeface="Roboto Bold"/>
              </a:rPr>
              <a:t>LITERATURE REVIEW</a:t>
            </a:r>
          </a:p>
        </p:txBody>
      </p:sp>
      <p:sp>
        <p:nvSpPr>
          <p:cNvPr name="TextBox 8" id="8"/>
          <p:cNvSpPr txBox="true"/>
          <p:nvPr/>
        </p:nvSpPr>
        <p:spPr>
          <a:xfrm rot="0">
            <a:off x="9601277" y="9706610"/>
            <a:ext cx="26122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grpSp>
        <p:nvGrpSpPr>
          <p:cNvPr name="Group 3" id="3"/>
          <p:cNvGrpSpPr/>
          <p:nvPr/>
        </p:nvGrpSpPr>
        <p:grpSpPr>
          <a:xfrm rot="0">
            <a:off x="619688" y="1636712"/>
            <a:ext cx="17048624" cy="8850380"/>
            <a:chOff x="0" y="0"/>
            <a:chExt cx="4490173" cy="2330964"/>
          </a:xfrm>
        </p:grpSpPr>
        <p:sp>
          <p:nvSpPr>
            <p:cNvPr name="Freeform 4" id="4"/>
            <p:cNvSpPr/>
            <p:nvPr/>
          </p:nvSpPr>
          <p:spPr>
            <a:xfrm flipH="false" flipV="false" rot="0">
              <a:off x="0" y="0"/>
              <a:ext cx="4490173" cy="2330964"/>
            </a:xfrm>
            <a:custGeom>
              <a:avLst/>
              <a:gdLst/>
              <a:ahLst/>
              <a:cxnLst/>
              <a:rect r="r" b="b" t="t" l="l"/>
              <a:pathLst>
                <a:path h="2330964" w="4490173">
                  <a:moveTo>
                    <a:pt x="23160" y="0"/>
                  </a:moveTo>
                  <a:lnTo>
                    <a:pt x="4467013" y="0"/>
                  </a:lnTo>
                  <a:cubicBezTo>
                    <a:pt x="4479804" y="0"/>
                    <a:pt x="4490173" y="10369"/>
                    <a:pt x="4490173" y="23160"/>
                  </a:cubicBezTo>
                  <a:lnTo>
                    <a:pt x="4490173" y="2307805"/>
                  </a:lnTo>
                  <a:cubicBezTo>
                    <a:pt x="4490173" y="2313947"/>
                    <a:pt x="4487733" y="2319838"/>
                    <a:pt x="4483390" y="2324181"/>
                  </a:cubicBezTo>
                  <a:cubicBezTo>
                    <a:pt x="4479046" y="2328524"/>
                    <a:pt x="4473156" y="2330964"/>
                    <a:pt x="4467013" y="2330964"/>
                  </a:cubicBezTo>
                  <a:lnTo>
                    <a:pt x="23160" y="2330964"/>
                  </a:lnTo>
                  <a:cubicBezTo>
                    <a:pt x="10369" y="2330964"/>
                    <a:pt x="0" y="2320595"/>
                    <a:pt x="0" y="2307805"/>
                  </a:cubicBezTo>
                  <a:lnTo>
                    <a:pt x="0" y="23160"/>
                  </a:lnTo>
                  <a:cubicBezTo>
                    <a:pt x="0" y="10369"/>
                    <a:pt x="10369" y="0"/>
                    <a:pt x="23160" y="0"/>
                  </a:cubicBezTo>
                  <a:close/>
                </a:path>
              </a:pathLst>
            </a:custGeom>
            <a:solidFill>
              <a:srgbClr val="FFFFFF"/>
            </a:solidFill>
          </p:spPr>
        </p:sp>
        <p:sp>
          <p:nvSpPr>
            <p:cNvPr name="TextBox 5" id="5"/>
            <p:cNvSpPr txBox="true"/>
            <p:nvPr/>
          </p:nvSpPr>
          <p:spPr>
            <a:xfrm>
              <a:off x="0" y="19050"/>
              <a:ext cx="4490173" cy="2311914"/>
            </a:xfrm>
            <a:prstGeom prst="rect">
              <a:avLst/>
            </a:prstGeom>
          </p:spPr>
          <p:txBody>
            <a:bodyPr anchor="ctr" rtlCol="false" tIns="50800" lIns="50800" bIns="50800" rIns="50800"/>
            <a:lstStyle/>
            <a:p>
              <a:pPr algn="ctr">
                <a:lnSpc>
                  <a:spcPts val="1874"/>
                </a:lnSpc>
              </a:pPr>
            </a:p>
          </p:txBody>
        </p:sp>
      </p:grpSp>
      <p:sp>
        <p:nvSpPr>
          <p:cNvPr name="TextBox 6" id="6"/>
          <p:cNvSpPr txBox="true"/>
          <p:nvPr/>
        </p:nvSpPr>
        <p:spPr>
          <a:xfrm rot="0">
            <a:off x="805144" y="1833059"/>
            <a:ext cx="16639612" cy="8213773"/>
          </a:xfrm>
          <a:prstGeom prst="rect">
            <a:avLst/>
          </a:prstGeom>
        </p:spPr>
        <p:txBody>
          <a:bodyPr anchor="t" rtlCol="false" tIns="0" lIns="0" bIns="0" rIns="0">
            <a:spAutoFit/>
          </a:bodyPr>
          <a:lstStyle/>
          <a:p>
            <a:pPr algn="just">
              <a:lnSpc>
                <a:spcPts val="3218"/>
              </a:lnSpc>
            </a:pPr>
            <a:r>
              <a:rPr lang="en-US" sz="2349" spc="23">
                <a:solidFill>
                  <a:srgbClr val="317F54"/>
                </a:solidFill>
                <a:latin typeface="Montserrat Bold"/>
              </a:rPr>
              <a:t>3.Waste Separation Smart Dustbin</a:t>
            </a:r>
          </a:p>
          <a:p>
            <a:pPr algn="just">
              <a:lnSpc>
                <a:spcPts val="3218"/>
              </a:lnSpc>
            </a:pPr>
            <a:r>
              <a:rPr lang="en-US" sz="2349" spc="23">
                <a:solidFill>
                  <a:srgbClr val="317F54"/>
                </a:solidFill>
                <a:latin typeface="Montserrat Bold"/>
              </a:rPr>
              <a:t>Advantages:</a:t>
            </a:r>
          </a:p>
          <a:p>
            <a:pPr algn="just">
              <a:lnSpc>
                <a:spcPts val="3081"/>
              </a:lnSpc>
            </a:pPr>
            <a:r>
              <a:rPr lang="en-US" sz="2249" spc="22">
                <a:solidFill>
                  <a:srgbClr val="317F54"/>
                </a:solidFill>
                <a:latin typeface="Montserrat Bold"/>
              </a:rPr>
              <a:t>Innovative Solution Approach: </a:t>
            </a:r>
            <a:r>
              <a:rPr lang="en-US" sz="2249" spc="22">
                <a:solidFill>
                  <a:srgbClr val="317F54"/>
                </a:solidFill>
                <a:latin typeface="Montserrat"/>
              </a:rPr>
              <a:t>The proposed waste separation smart dustbin represents an innovative approach to waste management. By integrating proximity sensors, moisture sensors, and a microcontroller, the system offers a technologically advanced solution to automate waste segregation.</a:t>
            </a:r>
          </a:p>
          <a:p>
            <a:pPr algn="just">
              <a:lnSpc>
                <a:spcPts val="3081"/>
              </a:lnSpc>
            </a:pPr>
          </a:p>
          <a:p>
            <a:pPr algn="just">
              <a:lnSpc>
                <a:spcPts val="3081"/>
              </a:lnSpc>
            </a:pPr>
            <a:r>
              <a:rPr lang="en-US" sz="2249" spc="22">
                <a:solidFill>
                  <a:srgbClr val="317F54"/>
                </a:solidFill>
                <a:latin typeface="Montserrat Bold"/>
              </a:rPr>
              <a:t>Disadvantages:</a:t>
            </a:r>
          </a:p>
          <a:p>
            <a:pPr algn="just">
              <a:lnSpc>
                <a:spcPts val="3081"/>
              </a:lnSpc>
            </a:pPr>
            <a:r>
              <a:rPr lang="en-US" sz="2249" spc="22">
                <a:solidFill>
                  <a:srgbClr val="317F54"/>
                </a:solidFill>
                <a:latin typeface="Montserrat Bold"/>
              </a:rPr>
              <a:t>Sensor Limitations and Accuracy: </a:t>
            </a:r>
            <a:r>
              <a:rPr lang="en-US" sz="2249" spc="22">
                <a:solidFill>
                  <a:srgbClr val="317F54"/>
                </a:solidFill>
                <a:latin typeface="Montserrat"/>
              </a:rPr>
              <a:t>The testing results reveal limitations in sensor accuracy, particularly in detecting certain waste types using capacitive proximity sensors. This raises concerns about the reliability of the system in real-world scenarios and the need for further refinement or alternative sensor technologies.</a:t>
            </a:r>
          </a:p>
          <a:p>
            <a:pPr algn="just">
              <a:lnSpc>
                <a:spcPts val="3081"/>
              </a:lnSpc>
            </a:pPr>
            <a:r>
              <a:rPr lang="en-US" sz="2249" spc="22">
                <a:solidFill>
                  <a:srgbClr val="317F54"/>
                </a:solidFill>
                <a:latin typeface="Montserrat"/>
              </a:rPr>
              <a:t>   </a:t>
            </a:r>
          </a:p>
          <a:p>
            <a:pPr algn="just">
              <a:lnSpc>
                <a:spcPts val="3081"/>
              </a:lnSpc>
            </a:pPr>
            <a:r>
              <a:rPr lang="en-US" sz="2249">
                <a:solidFill>
                  <a:srgbClr val="317F54"/>
                </a:solidFill>
                <a:latin typeface="Montserrat Bold"/>
              </a:rPr>
              <a:t>4. Smart Bin: An Efficient Waste Disposal and Segregation System</a:t>
            </a:r>
          </a:p>
          <a:p>
            <a:pPr algn="just">
              <a:lnSpc>
                <a:spcPts val="3081"/>
              </a:lnSpc>
            </a:pPr>
            <a:r>
              <a:rPr lang="en-US" sz="2249">
                <a:solidFill>
                  <a:srgbClr val="317F54"/>
                </a:solidFill>
                <a:latin typeface="Montserrat Bold"/>
              </a:rPr>
              <a:t>Advantages:</a:t>
            </a:r>
          </a:p>
          <a:p>
            <a:pPr algn="just">
              <a:lnSpc>
                <a:spcPts val="3081"/>
              </a:lnSpc>
            </a:pPr>
            <a:r>
              <a:rPr lang="en-US" sz="2249">
                <a:solidFill>
                  <a:srgbClr val="317F54"/>
                </a:solidFill>
                <a:latin typeface="Montserrat Bold"/>
              </a:rPr>
              <a:t>Hands-Free Operation: </a:t>
            </a:r>
            <a:r>
              <a:rPr lang="en-US" sz="2249">
                <a:solidFill>
                  <a:srgbClr val="317F54"/>
                </a:solidFill>
                <a:latin typeface="Montserrat"/>
              </a:rPr>
              <a:t>The automatic door opening system, triggered by ultrasound sensors, ensures hands-free garbage disposal, enhancing hygiene and user convenience.</a:t>
            </a:r>
          </a:p>
          <a:p>
            <a:pPr algn="just">
              <a:lnSpc>
                <a:spcPts val="3081"/>
              </a:lnSpc>
            </a:pPr>
          </a:p>
          <a:p>
            <a:pPr algn="just">
              <a:lnSpc>
                <a:spcPts val="3081"/>
              </a:lnSpc>
            </a:pPr>
            <a:r>
              <a:rPr lang="en-US" sz="2249">
                <a:solidFill>
                  <a:srgbClr val="317F54"/>
                </a:solidFill>
                <a:latin typeface="Montserrat Bold"/>
              </a:rPr>
              <a:t>Disadvantages:</a:t>
            </a:r>
          </a:p>
          <a:p>
            <a:pPr algn="just">
              <a:lnSpc>
                <a:spcPts val="3081"/>
              </a:lnSpc>
            </a:pPr>
            <a:r>
              <a:rPr lang="en-US" sz="2249">
                <a:solidFill>
                  <a:srgbClr val="317F54"/>
                </a:solidFill>
                <a:latin typeface="Montserrat Bold"/>
              </a:rPr>
              <a:t>Cost of Implementation: </a:t>
            </a:r>
            <a:r>
              <a:rPr lang="en-US" sz="2249">
                <a:solidFill>
                  <a:srgbClr val="317F54"/>
                </a:solidFill>
                <a:latin typeface="Montserrat"/>
              </a:rPr>
              <a:t>The initial setup and installation costs of the Smart Bin, including components such as ultrasound sensors, microcontroller, and Bluetooth module, may be prohibitive for some users or municipalities, limiting widespread adoption.</a:t>
            </a:r>
          </a:p>
          <a:p>
            <a:pPr algn="just">
              <a:lnSpc>
                <a:spcPts val="3149"/>
              </a:lnSpc>
              <a:spcBef>
                <a:spcPct val="0"/>
              </a:spcBef>
            </a:pPr>
          </a:p>
        </p:txBody>
      </p:sp>
      <p:sp>
        <p:nvSpPr>
          <p:cNvPr name="TextBox 7" id="7"/>
          <p:cNvSpPr txBox="true"/>
          <p:nvPr/>
        </p:nvSpPr>
        <p:spPr>
          <a:xfrm rot="0">
            <a:off x="3740256" y="258763"/>
            <a:ext cx="10305146" cy="1377949"/>
          </a:xfrm>
          <a:prstGeom prst="rect">
            <a:avLst/>
          </a:prstGeom>
        </p:spPr>
        <p:txBody>
          <a:bodyPr anchor="t" rtlCol="false" tIns="0" lIns="0" bIns="0" rIns="0">
            <a:spAutoFit/>
          </a:bodyPr>
          <a:lstStyle/>
          <a:p>
            <a:pPr algn="ctr">
              <a:lnSpc>
                <a:spcPts val="11200"/>
              </a:lnSpc>
            </a:pPr>
            <a:r>
              <a:rPr lang="en-US" sz="8000" spc="-56">
                <a:solidFill>
                  <a:srgbClr val="317F54"/>
                </a:solidFill>
                <a:latin typeface="Roboto Bold"/>
              </a:rPr>
              <a:t>LITERATURE REVIEW</a:t>
            </a:r>
          </a:p>
        </p:txBody>
      </p:sp>
      <p:sp>
        <p:nvSpPr>
          <p:cNvPr name="TextBox 8" id="8"/>
          <p:cNvSpPr txBox="true"/>
          <p:nvPr/>
        </p:nvSpPr>
        <p:spPr>
          <a:xfrm rot="0">
            <a:off x="9601277" y="9706610"/>
            <a:ext cx="261223"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333" r="0" b="-3333"/>
            </a:stretch>
          </a:blipFill>
        </p:spPr>
      </p:sp>
      <p:grpSp>
        <p:nvGrpSpPr>
          <p:cNvPr name="Group 3" id="3"/>
          <p:cNvGrpSpPr/>
          <p:nvPr/>
        </p:nvGrpSpPr>
        <p:grpSpPr>
          <a:xfrm rot="0">
            <a:off x="1028700" y="1716133"/>
            <a:ext cx="16562440" cy="9682283"/>
            <a:chOff x="0" y="0"/>
            <a:chExt cx="1874292" cy="1095698"/>
          </a:xfrm>
        </p:grpSpPr>
        <p:sp>
          <p:nvSpPr>
            <p:cNvPr name="Freeform 4" id="4"/>
            <p:cNvSpPr/>
            <p:nvPr/>
          </p:nvSpPr>
          <p:spPr>
            <a:xfrm flipH="false" flipV="false" rot="0">
              <a:off x="0" y="0"/>
              <a:ext cx="1874292" cy="1095698"/>
            </a:xfrm>
            <a:custGeom>
              <a:avLst/>
              <a:gdLst/>
              <a:ahLst/>
              <a:cxnLst/>
              <a:rect r="r" b="b" t="t" l="l"/>
              <a:pathLst>
                <a:path h="1095698" w="1874292">
                  <a:moveTo>
                    <a:pt x="55074" y="0"/>
                  </a:moveTo>
                  <a:lnTo>
                    <a:pt x="1819218" y="0"/>
                  </a:lnTo>
                  <a:cubicBezTo>
                    <a:pt x="1833824" y="0"/>
                    <a:pt x="1847833" y="5802"/>
                    <a:pt x="1858161" y="16131"/>
                  </a:cubicBezTo>
                  <a:cubicBezTo>
                    <a:pt x="1868489" y="26459"/>
                    <a:pt x="1874292" y="40468"/>
                    <a:pt x="1874292" y="55074"/>
                  </a:cubicBezTo>
                  <a:lnTo>
                    <a:pt x="1874292" y="1040623"/>
                  </a:lnTo>
                  <a:cubicBezTo>
                    <a:pt x="1874292" y="1071040"/>
                    <a:pt x="1849634" y="1095698"/>
                    <a:pt x="1819218" y="1095698"/>
                  </a:cubicBezTo>
                  <a:lnTo>
                    <a:pt x="55074" y="1095698"/>
                  </a:lnTo>
                  <a:cubicBezTo>
                    <a:pt x="40468" y="1095698"/>
                    <a:pt x="26459" y="1089895"/>
                    <a:pt x="16131" y="1079567"/>
                  </a:cubicBezTo>
                  <a:cubicBezTo>
                    <a:pt x="5802" y="1069238"/>
                    <a:pt x="0" y="1055230"/>
                    <a:pt x="0" y="1040623"/>
                  </a:cubicBezTo>
                  <a:lnTo>
                    <a:pt x="0" y="55074"/>
                  </a:lnTo>
                  <a:cubicBezTo>
                    <a:pt x="0" y="24658"/>
                    <a:pt x="24658" y="0"/>
                    <a:pt x="55074" y="0"/>
                  </a:cubicBezTo>
                  <a:close/>
                </a:path>
              </a:pathLst>
            </a:custGeom>
            <a:solidFill>
              <a:srgbClr val="FFFFFF">
                <a:alpha val="88627"/>
              </a:srgbClr>
            </a:solidFill>
          </p:spPr>
        </p:sp>
        <p:sp>
          <p:nvSpPr>
            <p:cNvPr name="TextBox 5" id="5"/>
            <p:cNvSpPr txBox="true"/>
            <p:nvPr/>
          </p:nvSpPr>
          <p:spPr>
            <a:xfrm>
              <a:off x="0" y="-38100"/>
              <a:ext cx="1874292" cy="11337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31608" y="357643"/>
            <a:ext cx="10224783" cy="1113790"/>
          </a:xfrm>
          <a:prstGeom prst="rect">
            <a:avLst/>
          </a:prstGeom>
        </p:spPr>
        <p:txBody>
          <a:bodyPr anchor="t" rtlCol="false" tIns="0" lIns="0" bIns="0" rIns="0">
            <a:spAutoFit/>
          </a:bodyPr>
          <a:lstStyle/>
          <a:p>
            <a:pPr algn="ctr">
              <a:lnSpc>
                <a:spcPts val="8480"/>
              </a:lnSpc>
            </a:pPr>
            <a:r>
              <a:rPr lang="en-US" sz="8000" spc="-456">
                <a:solidFill>
                  <a:srgbClr val="317F54"/>
                </a:solidFill>
                <a:latin typeface="Roboto Bold"/>
              </a:rPr>
              <a:t>RESEARCH GAP</a:t>
            </a:r>
          </a:p>
        </p:txBody>
      </p:sp>
      <p:sp>
        <p:nvSpPr>
          <p:cNvPr name="TextBox 7" id="7"/>
          <p:cNvSpPr txBox="true"/>
          <p:nvPr/>
        </p:nvSpPr>
        <p:spPr>
          <a:xfrm rot="0">
            <a:off x="1277837" y="2421978"/>
            <a:ext cx="15732326" cy="7597483"/>
          </a:xfrm>
          <a:prstGeom prst="rect">
            <a:avLst/>
          </a:prstGeom>
        </p:spPr>
        <p:txBody>
          <a:bodyPr anchor="t" rtlCol="false" tIns="0" lIns="0" bIns="0" rIns="0">
            <a:spAutoFit/>
          </a:bodyPr>
          <a:lstStyle/>
          <a:p>
            <a:pPr algn="just" marL="613778" indent="-306889" lvl="1">
              <a:lnSpc>
                <a:spcPts val="5088"/>
              </a:lnSpc>
              <a:buFont typeface="Arial"/>
              <a:buChar char="•"/>
            </a:pPr>
            <a:r>
              <a:rPr lang="en-US" sz="2842">
                <a:solidFill>
                  <a:srgbClr val="317F54"/>
                </a:solidFill>
                <a:latin typeface="Montserrat Bold"/>
              </a:rPr>
              <a:t>Implementation Challenges: </a:t>
            </a:r>
            <a:r>
              <a:rPr lang="en-US" sz="2842">
                <a:solidFill>
                  <a:srgbClr val="317F54"/>
                </a:solidFill>
                <a:latin typeface="Montserrat"/>
              </a:rPr>
              <a:t>Gap in addressing infrastructure requirements and behavioral barriers hindering system adoption due to perceived inconvenience or cost.</a:t>
            </a:r>
          </a:p>
          <a:p>
            <a:pPr algn="just" marL="613778" indent="-306889" lvl="1">
              <a:lnSpc>
                <a:spcPts val="5088"/>
              </a:lnSpc>
              <a:buFont typeface="Arial"/>
              <a:buChar char="•"/>
            </a:pPr>
            <a:r>
              <a:rPr lang="en-US" sz="2842">
                <a:solidFill>
                  <a:srgbClr val="317F54"/>
                </a:solidFill>
                <a:latin typeface="Montserrat Bold"/>
              </a:rPr>
              <a:t>Limited Evaluation Scope: </a:t>
            </a:r>
            <a:r>
              <a:rPr lang="en-US" sz="2842">
                <a:solidFill>
                  <a:srgbClr val="317F54"/>
                </a:solidFill>
                <a:latin typeface="Montserrat"/>
              </a:rPr>
              <a:t>Lack of comprehensive validation in experimental evaluations, especially regarding diverse waste scenarios, restricting the system's effectiveness assessment.</a:t>
            </a:r>
          </a:p>
          <a:p>
            <a:pPr algn="just" marL="613778" indent="-306889" lvl="1">
              <a:lnSpc>
                <a:spcPts val="5088"/>
              </a:lnSpc>
              <a:buFont typeface="Arial"/>
              <a:buChar char="•"/>
            </a:pPr>
            <a:r>
              <a:rPr lang="en-US" sz="2842">
                <a:solidFill>
                  <a:srgbClr val="317F54"/>
                </a:solidFill>
                <a:latin typeface="Montserrat Bold"/>
              </a:rPr>
              <a:t>Sensor Accuracy Issues:</a:t>
            </a:r>
            <a:r>
              <a:rPr lang="en-US" sz="2842">
                <a:solidFill>
                  <a:srgbClr val="317F54"/>
                </a:solidFill>
                <a:latin typeface="Montserrat"/>
              </a:rPr>
              <a:t> Concerns about sensor accuracy, particularly with capacitive proximity sensors, impacting reliability in real-world scenarios, necessitating further research on refinement or alternative sensor technologies.</a:t>
            </a:r>
          </a:p>
          <a:p>
            <a:pPr algn="just" marL="613778" indent="-306889" lvl="1">
              <a:lnSpc>
                <a:spcPts val="5088"/>
              </a:lnSpc>
              <a:buFont typeface="Arial"/>
              <a:buChar char="•"/>
            </a:pPr>
            <a:r>
              <a:rPr lang="en-US" sz="2842">
                <a:solidFill>
                  <a:srgbClr val="317F54"/>
                </a:solidFill>
                <a:latin typeface="Montserrat Bold"/>
              </a:rPr>
              <a:t>Cost-Prohibitive Setup: </a:t>
            </a:r>
            <a:r>
              <a:rPr lang="en-US" sz="2842">
                <a:solidFill>
                  <a:srgbClr val="317F54"/>
                </a:solidFill>
                <a:latin typeface="Montserrat"/>
              </a:rPr>
              <a:t>Gap in mitigating prohibitive setup costs, including components like ultrasound sensors, hindering widespread adoption, requiring exploration of cost-effective solutions.</a:t>
            </a:r>
          </a:p>
        </p:txBody>
      </p:sp>
      <p:sp>
        <p:nvSpPr>
          <p:cNvPr name="TextBox 8" id="8"/>
          <p:cNvSpPr txBox="true"/>
          <p:nvPr/>
        </p:nvSpPr>
        <p:spPr>
          <a:xfrm rot="0">
            <a:off x="9604313" y="9706610"/>
            <a:ext cx="255151"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333" r="0" b="-3333"/>
            </a:stretch>
          </a:blipFill>
        </p:spPr>
      </p:sp>
      <p:grpSp>
        <p:nvGrpSpPr>
          <p:cNvPr name="Group 3" id="3"/>
          <p:cNvGrpSpPr/>
          <p:nvPr/>
        </p:nvGrpSpPr>
        <p:grpSpPr>
          <a:xfrm rot="0">
            <a:off x="1028700" y="1716133"/>
            <a:ext cx="16562440" cy="9682283"/>
            <a:chOff x="0" y="0"/>
            <a:chExt cx="1874292" cy="1095698"/>
          </a:xfrm>
        </p:grpSpPr>
        <p:sp>
          <p:nvSpPr>
            <p:cNvPr name="Freeform 4" id="4"/>
            <p:cNvSpPr/>
            <p:nvPr/>
          </p:nvSpPr>
          <p:spPr>
            <a:xfrm flipH="false" flipV="false" rot="0">
              <a:off x="0" y="0"/>
              <a:ext cx="1874292" cy="1095698"/>
            </a:xfrm>
            <a:custGeom>
              <a:avLst/>
              <a:gdLst/>
              <a:ahLst/>
              <a:cxnLst/>
              <a:rect r="r" b="b" t="t" l="l"/>
              <a:pathLst>
                <a:path h="1095698" w="1874292">
                  <a:moveTo>
                    <a:pt x="55074" y="0"/>
                  </a:moveTo>
                  <a:lnTo>
                    <a:pt x="1819218" y="0"/>
                  </a:lnTo>
                  <a:cubicBezTo>
                    <a:pt x="1833824" y="0"/>
                    <a:pt x="1847833" y="5802"/>
                    <a:pt x="1858161" y="16131"/>
                  </a:cubicBezTo>
                  <a:cubicBezTo>
                    <a:pt x="1868489" y="26459"/>
                    <a:pt x="1874292" y="40468"/>
                    <a:pt x="1874292" y="55074"/>
                  </a:cubicBezTo>
                  <a:lnTo>
                    <a:pt x="1874292" y="1040623"/>
                  </a:lnTo>
                  <a:cubicBezTo>
                    <a:pt x="1874292" y="1071040"/>
                    <a:pt x="1849634" y="1095698"/>
                    <a:pt x="1819218" y="1095698"/>
                  </a:cubicBezTo>
                  <a:lnTo>
                    <a:pt x="55074" y="1095698"/>
                  </a:lnTo>
                  <a:cubicBezTo>
                    <a:pt x="40468" y="1095698"/>
                    <a:pt x="26459" y="1089895"/>
                    <a:pt x="16131" y="1079567"/>
                  </a:cubicBezTo>
                  <a:cubicBezTo>
                    <a:pt x="5802" y="1069238"/>
                    <a:pt x="0" y="1055230"/>
                    <a:pt x="0" y="1040623"/>
                  </a:cubicBezTo>
                  <a:lnTo>
                    <a:pt x="0" y="55074"/>
                  </a:lnTo>
                  <a:cubicBezTo>
                    <a:pt x="0" y="24658"/>
                    <a:pt x="24658" y="0"/>
                    <a:pt x="55074" y="0"/>
                  </a:cubicBezTo>
                  <a:close/>
                </a:path>
              </a:pathLst>
            </a:custGeom>
            <a:solidFill>
              <a:srgbClr val="FFFFFF">
                <a:alpha val="88627"/>
              </a:srgbClr>
            </a:solidFill>
          </p:spPr>
        </p:sp>
        <p:sp>
          <p:nvSpPr>
            <p:cNvPr name="TextBox 5" id="5"/>
            <p:cNvSpPr txBox="true"/>
            <p:nvPr/>
          </p:nvSpPr>
          <p:spPr>
            <a:xfrm>
              <a:off x="0" y="-38100"/>
              <a:ext cx="1874292" cy="113379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31608" y="357643"/>
            <a:ext cx="10224783" cy="1113790"/>
          </a:xfrm>
          <a:prstGeom prst="rect">
            <a:avLst/>
          </a:prstGeom>
        </p:spPr>
        <p:txBody>
          <a:bodyPr anchor="t" rtlCol="false" tIns="0" lIns="0" bIns="0" rIns="0">
            <a:spAutoFit/>
          </a:bodyPr>
          <a:lstStyle/>
          <a:p>
            <a:pPr algn="ctr">
              <a:lnSpc>
                <a:spcPts val="8480"/>
              </a:lnSpc>
            </a:pPr>
            <a:r>
              <a:rPr lang="en-US" sz="8000" spc="-456">
                <a:solidFill>
                  <a:srgbClr val="317F54"/>
                </a:solidFill>
                <a:latin typeface="Roboto Bold"/>
              </a:rPr>
              <a:t>PROBLEM STATEMENT</a:t>
            </a:r>
          </a:p>
        </p:txBody>
      </p:sp>
      <p:sp>
        <p:nvSpPr>
          <p:cNvPr name="TextBox 7" id="7"/>
          <p:cNvSpPr txBox="true"/>
          <p:nvPr/>
        </p:nvSpPr>
        <p:spPr>
          <a:xfrm rot="0">
            <a:off x="1264883" y="2304480"/>
            <a:ext cx="14401980" cy="7272237"/>
          </a:xfrm>
          <a:prstGeom prst="rect">
            <a:avLst/>
          </a:prstGeom>
        </p:spPr>
        <p:txBody>
          <a:bodyPr anchor="t" rtlCol="false" tIns="0" lIns="0" bIns="0" rIns="0">
            <a:spAutoFit/>
          </a:bodyPr>
          <a:lstStyle/>
          <a:p>
            <a:pPr algn="just" marL="700136" indent="-350068" lvl="1">
              <a:lnSpc>
                <a:spcPts val="5804"/>
              </a:lnSpc>
              <a:buFont typeface="Arial"/>
              <a:buChar char="•"/>
            </a:pPr>
            <a:r>
              <a:rPr lang="en-US" sz="3242">
                <a:solidFill>
                  <a:srgbClr val="317F54"/>
                </a:solidFill>
                <a:latin typeface="Montserrat"/>
              </a:rPr>
              <a:t>Develop an intelligent waste segregator system using machine learning.</a:t>
            </a:r>
          </a:p>
          <a:p>
            <a:pPr algn="just" marL="700136" indent="-350068" lvl="1">
              <a:lnSpc>
                <a:spcPts val="5804"/>
              </a:lnSpc>
              <a:buFont typeface="Arial"/>
              <a:buChar char="•"/>
            </a:pPr>
            <a:r>
              <a:rPr lang="en-US" sz="3242">
                <a:solidFill>
                  <a:srgbClr val="317F54"/>
                </a:solidFill>
                <a:latin typeface="Montserrat"/>
              </a:rPr>
              <a:t>Automatically capture waste images and classify them (biodegradable or non-biodegradable) based on visual features.</a:t>
            </a:r>
          </a:p>
          <a:p>
            <a:pPr algn="just" marL="700136" indent="-350068" lvl="1">
              <a:lnSpc>
                <a:spcPts val="5804"/>
              </a:lnSpc>
              <a:buFont typeface="Arial"/>
              <a:buChar char="•"/>
            </a:pPr>
            <a:r>
              <a:rPr lang="en-US" sz="3242">
                <a:solidFill>
                  <a:srgbClr val="317F54"/>
                </a:solidFill>
                <a:latin typeface="Montserrat"/>
              </a:rPr>
              <a:t>Capture waste images using cameras.</a:t>
            </a:r>
          </a:p>
          <a:p>
            <a:pPr algn="just" marL="700136" indent="-350068" lvl="1">
              <a:lnSpc>
                <a:spcPts val="5804"/>
              </a:lnSpc>
              <a:buFont typeface="Arial"/>
              <a:buChar char="•"/>
            </a:pPr>
            <a:r>
              <a:rPr lang="en-US" sz="3242">
                <a:solidFill>
                  <a:srgbClr val="317F54"/>
                </a:solidFill>
                <a:latin typeface="Montserrat"/>
              </a:rPr>
              <a:t>Utilize machine learning to analyze visual features and classify waste.</a:t>
            </a:r>
          </a:p>
          <a:p>
            <a:pPr algn="just" marL="700136" indent="-350068" lvl="1">
              <a:lnSpc>
                <a:spcPts val="5804"/>
              </a:lnSpc>
              <a:buFont typeface="Arial"/>
              <a:buChar char="•"/>
            </a:pPr>
            <a:r>
              <a:rPr lang="en-US" sz="3242">
                <a:solidFill>
                  <a:srgbClr val="317F54"/>
                </a:solidFill>
                <a:latin typeface="Montserrat"/>
              </a:rPr>
              <a:t>Implement segregation mechanism based on classification results.</a:t>
            </a:r>
          </a:p>
          <a:p>
            <a:pPr algn="just" marL="700136" indent="-350068" lvl="1">
              <a:lnSpc>
                <a:spcPts val="5804"/>
              </a:lnSpc>
              <a:buFont typeface="Arial"/>
              <a:buChar char="•"/>
            </a:pPr>
            <a:r>
              <a:rPr lang="en-US" sz="3242">
                <a:solidFill>
                  <a:srgbClr val="317F54"/>
                </a:solidFill>
                <a:latin typeface="Montserrat"/>
              </a:rPr>
              <a:t>Ensure high accuracy to minimize segregation errors.</a:t>
            </a:r>
          </a:p>
        </p:txBody>
      </p:sp>
      <p:sp>
        <p:nvSpPr>
          <p:cNvPr name="Freeform 8" id="8"/>
          <p:cNvSpPr/>
          <p:nvPr/>
        </p:nvSpPr>
        <p:spPr>
          <a:xfrm flipH="false" flipV="false" rot="0">
            <a:off x="15885273" y="8433045"/>
            <a:ext cx="1374027" cy="1853955"/>
          </a:xfrm>
          <a:custGeom>
            <a:avLst/>
            <a:gdLst/>
            <a:ahLst/>
            <a:cxnLst/>
            <a:rect r="r" b="b" t="t" l="l"/>
            <a:pathLst>
              <a:path h="1853955" w="1374027">
                <a:moveTo>
                  <a:pt x="0" y="0"/>
                </a:moveTo>
                <a:lnTo>
                  <a:pt x="1374027" y="0"/>
                </a:lnTo>
                <a:lnTo>
                  <a:pt x="1374027" y="1853955"/>
                </a:lnTo>
                <a:lnTo>
                  <a:pt x="0" y="1853955"/>
                </a:lnTo>
                <a:lnTo>
                  <a:pt x="0" y="0"/>
                </a:lnTo>
                <a:close/>
              </a:path>
            </a:pathLst>
          </a:custGeom>
          <a:blipFill>
            <a:blip r:embed="rId4">
              <a:alphaModFix amt="34000"/>
            </a:blip>
            <a:stretch>
              <a:fillRect l="0" t="0" r="-51180" b="0"/>
            </a:stretch>
          </a:blipFill>
        </p:spPr>
      </p:sp>
      <p:sp>
        <p:nvSpPr>
          <p:cNvPr name="TextBox 9" id="9"/>
          <p:cNvSpPr txBox="true"/>
          <p:nvPr/>
        </p:nvSpPr>
        <p:spPr>
          <a:xfrm rot="0">
            <a:off x="9604313" y="9706610"/>
            <a:ext cx="255151"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333" r="0" b="-3333"/>
            </a:stretch>
          </a:blipFill>
        </p:spPr>
      </p:sp>
      <p:sp>
        <p:nvSpPr>
          <p:cNvPr name="AutoShape 3" id="3"/>
          <p:cNvSpPr/>
          <p:nvPr/>
        </p:nvSpPr>
        <p:spPr>
          <a:xfrm>
            <a:off x="-886757" y="3580236"/>
            <a:ext cx="20061513" cy="0"/>
          </a:xfrm>
          <a:prstGeom prst="line">
            <a:avLst/>
          </a:prstGeom>
          <a:ln cap="flat" w="28575">
            <a:solidFill>
              <a:srgbClr val="525252"/>
            </a:solidFill>
            <a:prstDash val="solid"/>
            <a:headEnd type="none" len="sm" w="sm"/>
            <a:tailEnd type="none" len="sm" w="sm"/>
          </a:ln>
        </p:spPr>
      </p:sp>
      <p:grpSp>
        <p:nvGrpSpPr>
          <p:cNvPr name="Group 4" id="4"/>
          <p:cNvGrpSpPr/>
          <p:nvPr/>
        </p:nvGrpSpPr>
        <p:grpSpPr>
          <a:xfrm rot="0">
            <a:off x="14318712" y="3329208"/>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6" id="6"/>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7" id="7"/>
          <p:cNvGrpSpPr/>
          <p:nvPr/>
        </p:nvGrpSpPr>
        <p:grpSpPr>
          <a:xfrm rot="0">
            <a:off x="10045915" y="3329208"/>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Freeform 10" id="10"/>
          <p:cNvSpPr/>
          <p:nvPr/>
        </p:nvSpPr>
        <p:spPr>
          <a:xfrm flipH="false" flipV="false" rot="-1784392">
            <a:off x="2481334" y="-1415911"/>
            <a:ext cx="5421299" cy="9490238"/>
          </a:xfrm>
          <a:custGeom>
            <a:avLst/>
            <a:gdLst/>
            <a:ahLst/>
            <a:cxnLst/>
            <a:rect r="r" b="b" t="t" l="l"/>
            <a:pathLst>
              <a:path h="9490238" w="5421299">
                <a:moveTo>
                  <a:pt x="0" y="0"/>
                </a:moveTo>
                <a:lnTo>
                  <a:pt x="5421298" y="0"/>
                </a:lnTo>
                <a:lnTo>
                  <a:pt x="5421298" y="9490238"/>
                </a:lnTo>
                <a:lnTo>
                  <a:pt x="0" y="9490238"/>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5771316" y="3329208"/>
            <a:ext cx="502056" cy="5020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a:ln cap="sq">
              <a:noFill/>
              <a:prstDash val="solid"/>
              <a:miter/>
            </a:ln>
          </p:spPr>
        </p:sp>
        <p:sp>
          <p:nvSpPr>
            <p:cNvPr name="TextBox 13" id="13"/>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4" id="14"/>
          <p:cNvGrpSpPr/>
          <p:nvPr/>
        </p:nvGrpSpPr>
        <p:grpSpPr>
          <a:xfrm rot="0">
            <a:off x="1496717" y="3329208"/>
            <a:ext cx="502056" cy="50205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525252"/>
            </a:solidFill>
          </p:spPr>
        </p:sp>
        <p:sp>
          <p:nvSpPr>
            <p:cNvPr name="TextBox 16" id="16"/>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Freeform 17" id="17"/>
          <p:cNvSpPr/>
          <p:nvPr/>
        </p:nvSpPr>
        <p:spPr>
          <a:xfrm flipH="false" flipV="false" rot="0">
            <a:off x="16298903" y="384916"/>
            <a:ext cx="1710010" cy="2666683"/>
          </a:xfrm>
          <a:custGeom>
            <a:avLst/>
            <a:gdLst/>
            <a:ahLst/>
            <a:cxnLst/>
            <a:rect r="r" b="b" t="t" l="l"/>
            <a:pathLst>
              <a:path h="2666683" w="1710010">
                <a:moveTo>
                  <a:pt x="0" y="0"/>
                </a:moveTo>
                <a:lnTo>
                  <a:pt x="1710010" y="0"/>
                </a:lnTo>
                <a:lnTo>
                  <a:pt x="1710010" y="2666682"/>
                </a:lnTo>
                <a:lnTo>
                  <a:pt x="0" y="26666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1496717" y="4178331"/>
            <a:ext cx="3695266" cy="5163185"/>
          </a:xfrm>
          <a:prstGeom prst="rect">
            <a:avLst/>
          </a:prstGeom>
        </p:spPr>
        <p:txBody>
          <a:bodyPr anchor="t" rtlCol="false" tIns="0" lIns="0" bIns="0" rIns="0">
            <a:spAutoFit/>
          </a:bodyPr>
          <a:lstStyle/>
          <a:p>
            <a:pPr>
              <a:lnSpc>
                <a:spcPts val="4119"/>
              </a:lnSpc>
            </a:pPr>
            <a:r>
              <a:rPr lang="en-US" sz="3999">
                <a:solidFill>
                  <a:srgbClr val="525252"/>
                </a:solidFill>
                <a:latin typeface="Montserrat Medium"/>
              </a:rPr>
              <a:t>Automates waste separation to reduce health hazards of manual sorting for waste workers.</a:t>
            </a:r>
          </a:p>
          <a:p>
            <a:pPr>
              <a:lnSpc>
                <a:spcPts val="4119"/>
              </a:lnSpc>
            </a:pPr>
          </a:p>
        </p:txBody>
      </p:sp>
      <p:sp>
        <p:nvSpPr>
          <p:cNvPr name="TextBox 19" id="19"/>
          <p:cNvSpPr txBox="true"/>
          <p:nvPr/>
        </p:nvSpPr>
        <p:spPr>
          <a:xfrm rot="0">
            <a:off x="5771316" y="4178331"/>
            <a:ext cx="3234125" cy="5163185"/>
          </a:xfrm>
          <a:prstGeom prst="rect">
            <a:avLst/>
          </a:prstGeom>
        </p:spPr>
        <p:txBody>
          <a:bodyPr anchor="t" rtlCol="false" tIns="0" lIns="0" bIns="0" rIns="0">
            <a:spAutoFit/>
          </a:bodyPr>
          <a:lstStyle/>
          <a:p>
            <a:pPr>
              <a:lnSpc>
                <a:spcPts val="4119"/>
              </a:lnSpc>
            </a:pPr>
            <a:r>
              <a:rPr lang="en-US" sz="3999">
                <a:solidFill>
                  <a:srgbClr val="525252"/>
                </a:solidFill>
                <a:latin typeface="Montserrat Medium"/>
              </a:rPr>
              <a:t>Enables accurate categorization of different waste types to improve recycling and reuse.</a:t>
            </a:r>
          </a:p>
          <a:p>
            <a:pPr>
              <a:lnSpc>
                <a:spcPts val="4119"/>
              </a:lnSpc>
            </a:pPr>
          </a:p>
        </p:txBody>
      </p:sp>
      <p:sp>
        <p:nvSpPr>
          <p:cNvPr name="TextBox 20" id="20"/>
          <p:cNvSpPr txBox="true"/>
          <p:nvPr/>
        </p:nvSpPr>
        <p:spPr>
          <a:xfrm rot="0">
            <a:off x="10045915" y="4178331"/>
            <a:ext cx="3273513" cy="5163185"/>
          </a:xfrm>
          <a:prstGeom prst="rect">
            <a:avLst/>
          </a:prstGeom>
        </p:spPr>
        <p:txBody>
          <a:bodyPr anchor="t" rtlCol="false" tIns="0" lIns="0" bIns="0" rIns="0">
            <a:spAutoFit/>
          </a:bodyPr>
          <a:lstStyle/>
          <a:p>
            <a:pPr>
              <a:lnSpc>
                <a:spcPts val="4120"/>
              </a:lnSpc>
            </a:pPr>
            <a:r>
              <a:rPr lang="en-US" sz="4000">
                <a:solidFill>
                  <a:srgbClr val="525252"/>
                </a:solidFill>
                <a:latin typeface="Montserrat Medium"/>
              </a:rPr>
              <a:t>Provides real-time data on waste generation patterns to inform management policy.</a:t>
            </a:r>
          </a:p>
          <a:p>
            <a:pPr>
              <a:lnSpc>
                <a:spcPts val="4120"/>
              </a:lnSpc>
            </a:pPr>
          </a:p>
        </p:txBody>
      </p:sp>
      <p:sp>
        <p:nvSpPr>
          <p:cNvPr name="TextBox 21" id="21"/>
          <p:cNvSpPr txBox="true"/>
          <p:nvPr/>
        </p:nvSpPr>
        <p:spPr>
          <a:xfrm rot="0">
            <a:off x="14318712" y="4178331"/>
            <a:ext cx="3960383" cy="5677535"/>
          </a:xfrm>
          <a:prstGeom prst="rect">
            <a:avLst/>
          </a:prstGeom>
        </p:spPr>
        <p:txBody>
          <a:bodyPr anchor="t" rtlCol="false" tIns="0" lIns="0" bIns="0" rIns="0">
            <a:spAutoFit/>
          </a:bodyPr>
          <a:lstStyle/>
          <a:p>
            <a:pPr>
              <a:lnSpc>
                <a:spcPts val="4119"/>
              </a:lnSpc>
            </a:pPr>
            <a:r>
              <a:rPr lang="en-US" sz="3999">
                <a:solidFill>
                  <a:srgbClr val="525252"/>
                </a:solidFill>
                <a:latin typeface="Montserrat Medium"/>
              </a:rPr>
              <a:t>Aligns with smart cities mission by integrating sensor and internet-connected technologies for public services.</a:t>
            </a:r>
          </a:p>
          <a:p>
            <a:pPr>
              <a:lnSpc>
                <a:spcPts val="4119"/>
              </a:lnSpc>
            </a:pPr>
          </a:p>
        </p:txBody>
      </p:sp>
      <p:sp>
        <p:nvSpPr>
          <p:cNvPr name="TextBox 22" id="22"/>
          <p:cNvSpPr txBox="true"/>
          <p:nvPr/>
        </p:nvSpPr>
        <p:spPr>
          <a:xfrm rot="0">
            <a:off x="2567056" y="524192"/>
            <a:ext cx="13153889" cy="1113790"/>
          </a:xfrm>
          <a:prstGeom prst="rect">
            <a:avLst/>
          </a:prstGeom>
        </p:spPr>
        <p:txBody>
          <a:bodyPr anchor="t" rtlCol="false" tIns="0" lIns="0" bIns="0" rIns="0">
            <a:spAutoFit/>
          </a:bodyPr>
          <a:lstStyle/>
          <a:p>
            <a:pPr algn="ctr">
              <a:lnSpc>
                <a:spcPts val="8480"/>
              </a:lnSpc>
            </a:pPr>
            <a:r>
              <a:rPr lang="en-US" sz="8000">
                <a:solidFill>
                  <a:srgbClr val="393939"/>
                </a:solidFill>
                <a:latin typeface="Roboto Bold"/>
              </a:rPr>
              <a:t>WHY?</a:t>
            </a:r>
          </a:p>
        </p:txBody>
      </p:sp>
      <p:sp>
        <p:nvSpPr>
          <p:cNvPr name="TextBox 23" id="23"/>
          <p:cNvSpPr txBox="true"/>
          <p:nvPr/>
        </p:nvSpPr>
        <p:spPr>
          <a:xfrm rot="0">
            <a:off x="9593062" y="9706610"/>
            <a:ext cx="277654" cy="580390"/>
          </a:xfrm>
          <a:prstGeom prst="rect">
            <a:avLst/>
          </a:prstGeom>
        </p:spPr>
        <p:txBody>
          <a:bodyPr anchor="t" rtlCol="false" tIns="0" lIns="0" bIns="0" rIns="0">
            <a:spAutoFit/>
          </a:bodyPr>
          <a:lstStyle/>
          <a:p>
            <a:pPr algn="ctr">
              <a:lnSpc>
                <a:spcPts val="4759"/>
              </a:lnSpc>
            </a:pPr>
            <a:r>
              <a:rPr lang="en-US" sz="3399">
                <a:solidFill>
                  <a:srgbClr val="607942"/>
                </a:solidFill>
                <a:latin typeface="Canva Sans"/>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DAF2ZvsWqqI</dc:identifier>
  <dcterms:modified xsi:type="dcterms:W3CDTF">2011-08-01T06:04:30Z</dcterms:modified>
  <cp:revision>1</cp:revision>
  <dc:title>Smart EcoSort: Waste Segregation System for Efficient Waste Management</dc:title>
</cp:coreProperties>
</file>